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6" r:id="rId6"/>
    <p:sldId id="267" r:id="rId7"/>
    <p:sldId id="268" r:id="rId8"/>
    <p:sldId id="273" r:id="rId9"/>
    <p:sldId id="272" r:id="rId10"/>
    <p:sldId id="260" r:id="rId11"/>
    <p:sldId id="274" r:id="rId12"/>
    <p:sldId id="261" r:id="rId13"/>
    <p:sldId id="262" r:id="rId14"/>
    <p:sldId id="263" r:id="rId15"/>
    <p:sldId id="264"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758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d772dfa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ad772dfa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1005840" y="2190750"/>
            <a:ext cx="12618720" cy="5221606"/>
          </a:xfrm>
          <a:prstGeom prst="rect">
            <a:avLst/>
          </a:prstGeom>
          <a:noFill/>
          <a:ln>
            <a:noFill/>
          </a:ln>
        </p:spPr>
        <p:txBody>
          <a:bodyPr spcFirstLastPara="1" wrap="square" lIns="91425" tIns="45700" rIns="91425" bIns="45700" anchor="t" anchorCtr="0">
            <a:noAutofit/>
          </a:bodyPr>
          <a:lstStyle>
            <a:lvl1pPr marL="548640" lvl="0" indent="-411480" algn="l">
              <a:lnSpc>
                <a:spcPct val="90000"/>
              </a:lnSpc>
              <a:spcBef>
                <a:spcPts val="1200"/>
              </a:spcBef>
              <a:spcAft>
                <a:spcPts val="0"/>
              </a:spcAft>
              <a:buClr>
                <a:schemeClr val="dk1"/>
              </a:buClr>
              <a:buSzPts val="1800"/>
              <a:buChar char="•"/>
              <a:defRPr/>
            </a:lvl1pPr>
            <a:lvl2pPr marL="1097280" lvl="1" indent="-411480" algn="l">
              <a:lnSpc>
                <a:spcPct val="90000"/>
              </a:lnSpc>
              <a:spcBef>
                <a:spcPts val="600"/>
              </a:spcBef>
              <a:spcAft>
                <a:spcPts val="0"/>
              </a:spcAft>
              <a:buClr>
                <a:schemeClr val="dk1"/>
              </a:buClr>
              <a:buSzPts val="1800"/>
              <a:buChar char="•"/>
              <a:defRPr/>
            </a:lvl2pPr>
            <a:lvl3pPr marL="1645920" lvl="2" indent="-411480" algn="l">
              <a:lnSpc>
                <a:spcPct val="90000"/>
              </a:lnSpc>
              <a:spcBef>
                <a:spcPts val="600"/>
              </a:spcBef>
              <a:spcAft>
                <a:spcPts val="0"/>
              </a:spcAft>
              <a:buClr>
                <a:schemeClr val="dk1"/>
              </a:buClr>
              <a:buSzPts val="1800"/>
              <a:buChar char="•"/>
              <a:defRPr/>
            </a:lvl3pPr>
            <a:lvl4pPr marL="2194560" lvl="3" indent="-411480" algn="l">
              <a:lnSpc>
                <a:spcPct val="90000"/>
              </a:lnSpc>
              <a:spcBef>
                <a:spcPts val="600"/>
              </a:spcBef>
              <a:spcAft>
                <a:spcPts val="0"/>
              </a:spcAft>
              <a:buClr>
                <a:schemeClr val="dk1"/>
              </a:buClr>
              <a:buSzPts val="1800"/>
              <a:buChar char="•"/>
              <a:defRPr/>
            </a:lvl4pPr>
            <a:lvl5pPr marL="2743200" lvl="4" indent="-411480" algn="l">
              <a:lnSpc>
                <a:spcPct val="90000"/>
              </a:lnSpc>
              <a:spcBef>
                <a:spcPts val="600"/>
              </a:spcBef>
              <a:spcAft>
                <a:spcPts val="0"/>
              </a:spcAft>
              <a:buClr>
                <a:schemeClr val="dk1"/>
              </a:buClr>
              <a:buSzPts val="1800"/>
              <a:buChar char="•"/>
              <a:defRPr/>
            </a:lvl5pPr>
            <a:lvl6pPr marL="3291840" lvl="5" indent="-411480" algn="l">
              <a:lnSpc>
                <a:spcPct val="90000"/>
              </a:lnSpc>
              <a:spcBef>
                <a:spcPts val="600"/>
              </a:spcBef>
              <a:spcAft>
                <a:spcPts val="0"/>
              </a:spcAft>
              <a:buClr>
                <a:schemeClr val="dk1"/>
              </a:buClr>
              <a:buSzPts val="1800"/>
              <a:buChar char="•"/>
              <a:defRPr/>
            </a:lvl6pPr>
            <a:lvl7pPr marL="3840480" lvl="6" indent="-411480" algn="l">
              <a:lnSpc>
                <a:spcPct val="90000"/>
              </a:lnSpc>
              <a:spcBef>
                <a:spcPts val="600"/>
              </a:spcBef>
              <a:spcAft>
                <a:spcPts val="0"/>
              </a:spcAft>
              <a:buClr>
                <a:schemeClr val="dk1"/>
              </a:buClr>
              <a:buSzPts val="1800"/>
              <a:buChar char="•"/>
              <a:defRPr/>
            </a:lvl7pPr>
            <a:lvl8pPr marL="4389120" lvl="7" indent="-411480" algn="l">
              <a:lnSpc>
                <a:spcPct val="90000"/>
              </a:lnSpc>
              <a:spcBef>
                <a:spcPts val="600"/>
              </a:spcBef>
              <a:spcAft>
                <a:spcPts val="0"/>
              </a:spcAft>
              <a:buClr>
                <a:schemeClr val="dk1"/>
              </a:buClr>
              <a:buSzPts val="1800"/>
              <a:buChar char="•"/>
              <a:defRPr/>
            </a:lvl8pPr>
            <a:lvl9pPr marL="4937760" lvl="8" indent="-411480" algn="l">
              <a:lnSpc>
                <a:spcPct val="90000"/>
              </a:lnSpc>
              <a:spcBef>
                <a:spcPts val="6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16973535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pPr marL="0" indent="0">
              <a:lnSpc>
                <a:spcPts val="7545"/>
              </a:lnSpc>
              <a:buNone/>
            </a:pPr>
            <a:endParaRPr lang="en-US" sz="1800" dirty="0"/>
          </a:p>
        </p:txBody>
      </p:sp>
      <p:pic>
        <p:nvPicPr>
          <p:cNvPr id="4" name="Image 1" descr="preencoded.png"/>
          <p:cNvPicPr>
            <a:picLocks noChangeAspect="1"/>
          </p:cNvPicPr>
          <p:nvPr/>
        </p:nvPicPr>
        <p:blipFill>
          <a:blip r:embed="rId4"/>
          <a:stretch>
            <a:fillRect/>
          </a:stretch>
        </p:blipFill>
        <p:spPr>
          <a:xfrm>
            <a:off x="8904194" y="987743"/>
            <a:ext cx="5486400" cy="8229600"/>
          </a:xfrm>
          <a:prstGeom prst="rect">
            <a:avLst/>
          </a:prstGeom>
        </p:spPr>
      </p:pic>
      <p:sp>
        <p:nvSpPr>
          <p:cNvPr id="5" name="Text 1"/>
          <p:cNvSpPr/>
          <p:nvPr/>
        </p:nvSpPr>
        <p:spPr>
          <a:xfrm>
            <a:off x="833199" y="893564"/>
            <a:ext cx="7477601" cy="1916430"/>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Introduction to Vision Transformer</a:t>
            </a:r>
            <a:endParaRPr lang="en-US" sz="6036" dirty="0"/>
          </a:p>
        </p:txBody>
      </p:sp>
      <p:sp>
        <p:nvSpPr>
          <p:cNvPr id="6" name="Text 2"/>
          <p:cNvSpPr/>
          <p:nvPr/>
        </p:nvSpPr>
        <p:spPr>
          <a:xfrm>
            <a:off x="833199" y="3143250"/>
            <a:ext cx="7477601" cy="3554016"/>
          </a:xfrm>
          <a:prstGeom prst="rect">
            <a:avLst/>
          </a:prstGeom>
          <a:noFill/>
          <a:ln/>
        </p:spPr>
        <p:txBody>
          <a:bodyPr wrap="square" rtlCol="0" anchor="t"/>
          <a:lstStyle/>
          <a:p>
            <a:pPr marL="0" indent="0">
              <a:lnSpc>
                <a:spcPts val="2799"/>
              </a:lnSpc>
              <a:buNone/>
            </a:pPr>
            <a:endParaRPr lang="en-US" dirty="0"/>
          </a:p>
        </p:txBody>
      </p:sp>
      <p:sp>
        <p:nvSpPr>
          <p:cNvPr id="7" name="Shape 3"/>
          <p:cNvSpPr/>
          <p:nvPr/>
        </p:nvSpPr>
        <p:spPr>
          <a:xfrm>
            <a:off x="833199" y="6963847"/>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9" name="Picture 8">
            <a:extLst>
              <a:ext uri="{FF2B5EF4-FFF2-40B4-BE49-F238E27FC236}">
                <a16:creationId xmlns:a16="http://schemas.microsoft.com/office/drawing/2014/main" id="{DAA46F94-3A1B-2BF0-EEEC-5C207E197534}"/>
              </a:ext>
            </a:extLst>
          </p:cNvPr>
          <p:cNvPicPr>
            <a:picLocks noChangeAspect="1"/>
          </p:cNvPicPr>
          <p:nvPr/>
        </p:nvPicPr>
        <p:blipFill>
          <a:blip r:embed="rId5"/>
          <a:stretch>
            <a:fillRect/>
          </a:stretch>
        </p:blipFill>
        <p:spPr>
          <a:xfrm>
            <a:off x="8084128" y="457199"/>
            <a:ext cx="6105208" cy="7315201"/>
          </a:xfrm>
          <a:prstGeom prst="rect">
            <a:avLst/>
          </a:prstGeom>
        </p:spPr>
      </p:pic>
      <p:sp>
        <p:nvSpPr>
          <p:cNvPr id="8" name="TextBox 7">
            <a:extLst>
              <a:ext uri="{FF2B5EF4-FFF2-40B4-BE49-F238E27FC236}">
                <a16:creationId xmlns:a16="http://schemas.microsoft.com/office/drawing/2014/main" id="{70AF1872-492D-C218-8192-A875C93849F0}"/>
              </a:ext>
            </a:extLst>
          </p:cNvPr>
          <p:cNvSpPr txBox="1"/>
          <p:nvPr/>
        </p:nvSpPr>
        <p:spPr>
          <a:xfrm>
            <a:off x="690255" y="3054320"/>
            <a:ext cx="6967845" cy="4204356"/>
          </a:xfrm>
          <a:prstGeom prst="rect">
            <a:avLst/>
          </a:prstGeom>
          <a:noFill/>
        </p:spPr>
        <p:txBody>
          <a:bodyPr wrap="square" rtlCol="0">
            <a:spAutoFit/>
          </a:bodyPr>
          <a:lstStyle/>
          <a:p>
            <a:pPr>
              <a:lnSpc>
                <a:spcPct val="150000"/>
              </a:lnSpc>
            </a:pPr>
            <a:r>
              <a:rPr lang="en-US" dirty="0"/>
              <a:t>Vision Transformers (</a:t>
            </a:r>
            <a:r>
              <a:rPr lang="en-US" dirty="0" err="1"/>
              <a:t>ViT</a:t>
            </a:r>
            <a:r>
              <a:rPr lang="en-US" dirty="0"/>
              <a:t>) are a revolutionary deep learning model that have recently emerged as a powerful alternative to traditional Convolutional Neural Networks (CNNs) for a wide range of computer vision tasks. Unlike CNNs, which rely on local feature extraction convolutional operations, ViTs leverage the power of self-attention mechanisms to capture long-range dependencies and global contextual information in visual data. This presentation will provide a comprehensive overview of vision transformers, exploring their underlying architecture, mathematical foundations, advantages over CNNs, and their diverse applications across various industries.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405"/>
            <a:ext cx="14630400" cy="8234005"/>
          </a:xfrm>
          <a:prstGeom prst="rect">
            <a:avLst/>
          </a:prstGeom>
          <a:solidFill>
            <a:srgbClr val="FFFFFF">
              <a:alpha val="75000"/>
            </a:srgbClr>
          </a:solidFill>
          <a:ln/>
        </p:spPr>
        <p:txBody>
          <a:bodyPr/>
          <a:lstStyle/>
          <a:p>
            <a:endParaRPr lang="en-IN" dirty="0"/>
          </a:p>
        </p:txBody>
      </p:sp>
      <p:sp>
        <p:nvSpPr>
          <p:cNvPr id="4" name="Text 1"/>
          <p:cNvSpPr/>
          <p:nvPr/>
        </p:nvSpPr>
        <p:spPr>
          <a:xfrm>
            <a:off x="3036332" y="495419"/>
            <a:ext cx="7758589" cy="562927"/>
          </a:xfrm>
          <a:prstGeom prst="rect">
            <a:avLst/>
          </a:prstGeom>
          <a:noFill/>
          <a:ln/>
        </p:spPr>
        <p:txBody>
          <a:bodyPr wrap="none" rtlCol="0" anchor="t"/>
          <a:lstStyle/>
          <a:p>
            <a:pPr marL="0" indent="0" algn="ctr">
              <a:lnSpc>
                <a:spcPts val="4433"/>
              </a:lnSpc>
              <a:buNone/>
            </a:pPr>
            <a:r>
              <a:rPr lang="en-US" sz="3546" b="1" dirty="0">
                <a:solidFill>
                  <a:srgbClr val="000000"/>
                </a:solidFill>
                <a:latin typeface="p22-mackinac-pro" pitchFamily="34" charset="0"/>
                <a:ea typeface="p22-mackinac-pro" pitchFamily="34" charset="-122"/>
                <a:cs typeface="p22-mackinac-pro" pitchFamily="34" charset="-120"/>
              </a:rPr>
              <a:t>Mathematics in Vision Transformer</a:t>
            </a:r>
            <a:endParaRPr lang="en-US" sz="3546" dirty="0"/>
          </a:p>
        </p:txBody>
      </p:sp>
      <p:sp>
        <p:nvSpPr>
          <p:cNvPr id="5" name="Shape 2"/>
          <p:cNvSpPr/>
          <p:nvPr/>
        </p:nvSpPr>
        <p:spPr>
          <a:xfrm>
            <a:off x="3036332" y="1333948"/>
            <a:ext cx="4188738" cy="3226741"/>
          </a:xfrm>
          <a:prstGeom prst="roundRect">
            <a:avLst>
              <a:gd name="adj" fmla="val 2641"/>
            </a:avLst>
          </a:prstGeom>
          <a:solidFill>
            <a:srgbClr val="CCEEFF"/>
          </a:solidFill>
          <a:ln w="7620">
            <a:solidFill>
              <a:srgbClr val="B2D4E5"/>
            </a:solidFill>
            <a:prstDash val="solid"/>
          </a:ln>
        </p:spPr>
        <p:txBody>
          <a:bodyPr/>
          <a:lstStyle/>
          <a:p>
            <a:endParaRPr lang="en-IN" dirty="0"/>
          </a:p>
        </p:txBody>
      </p:sp>
      <p:sp>
        <p:nvSpPr>
          <p:cNvPr id="6" name="Text 3"/>
          <p:cNvSpPr/>
          <p:nvPr/>
        </p:nvSpPr>
        <p:spPr>
          <a:xfrm>
            <a:off x="3224093" y="1504713"/>
            <a:ext cx="2898338" cy="383023"/>
          </a:xfrm>
          <a:prstGeom prst="rect">
            <a:avLst/>
          </a:prstGeom>
          <a:noFill/>
          <a:ln/>
        </p:spPr>
        <p:txBody>
          <a:bodyPr wrap="none" rtlCol="0" anchor="t"/>
          <a:lstStyle/>
          <a:p>
            <a:pPr marL="0" indent="0">
              <a:lnSpc>
                <a:spcPts val="2217"/>
              </a:lnSpc>
              <a:buNone/>
            </a:pPr>
            <a:r>
              <a:rPr lang="en-US" sz="2000" b="1" dirty="0">
                <a:solidFill>
                  <a:srgbClr val="272525"/>
                </a:solidFill>
                <a:latin typeface="p22-mackinac-pro" pitchFamily="34" charset="0"/>
                <a:ea typeface="p22-mackinac-pro" pitchFamily="34" charset="-122"/>
                <a:cs typeface="p22-mackinac-pro" pitchFamily="34" charset="-120"/>
              </a:rPr>
              <a:t>Self-Attention Mechanism</a:t>
            </a:r>
            <a:endParaRPr lang="en-US" sz="2000" dirty="0"/>
          </a:p>
        </p:txBody>
      </p:sp>
      <p:sp>
        <p:nvSpPr>
          <p:cNvPr id="7" name="Text 4"/>
          <p:cNvSpPr/>
          <p:nvPr/>
        </p:nvSpPr>
        <p:spPr>
          <a:xfrm>
            <a:off x="3224093" y="1887736"/>
            <a:ext cx="3813215" cy="2413040"/>
          </a:xfrm>
          <a:prstGeom prst="rect">
            <a:avLst/>
          </a:prstGeom>
          <a:noFill/>
          <a:ln/>
        </p:spPr>
        <p:txBody>
          <a:bodyPr wrap="square" rtlCol="0" anchor="t"/>
          <a:lstStyle/>
          <a:p>
            <a:pPr marL="0" indent="0">
              <a:lnSpc>
                <a:spcPts val="2270"/>
              </a:lnSpc>
              <a:buNone/>
            </a:pPr>
            <a:r>
              <a:rPr lang="en-US" sz="1600" dirty="0"/>
              <a:t>The self-attention mechanism in ViTs can be formalized as a weighted sum of the values of all input tokens, where the weights are computed based on the similarity between the current token and all other tokens. This allows the model to dynamically focus on the most relevant parts of the input when making predictions.</a:t>
            </a:r>
          </a:p>
          <a:p>
            <a:pPr marL="0" indent="0">
              <a:lnSpc>
                <a:spcPts val="2270"/>
              </a:lnSpc>
              <a:buNone/>
            </a:pPr>
            <a:endParaRPr lang="en-US" sz="1600" dirty="0"/>
          </a:p>
        </p:txBody>
      </p:sp>
      <p:sp>
        <p:nvSpPr>
          <p:cNvPr id="8" name="Shape 5"/>
          <p:cNvSpPr/>
          <p:nvPr/>
        </p:nvSpPr>
        <p:spPr>
          <a:xfrm>
            <a:off x="7405211" y="1333949"/>
            <a:ext cx="4188738" cy="3226740"/>
          </a:xfrm>
          <a:prstGeom prst="roundRect">
            <a:avLst>
              <a:gd name="adj" fmla="val 2641"/>
            </a:avLst>
          </a:prstGeom>
          <a:solidFill>
            <a:srgbClr val="CCEEFF"/>
          </a:solidFill>
          <a:ln w="7620">
            <a:solidFill>
              <a:srgbClr val="B2D4E5"/>
            </a:solidFill>
            <a:prstDash val="solid"/>
          </a:ln>
        </p:spPr>
        <p:txBody>
          <a:bodyPr/>
          <a:lstStyle/>
          <a:p>
            <a:endParaRPr lang="en-IN"/>
          </a:p>
        </p:txBody>
      </p:sp>
      <p:sp>
        <p:nvSpPr>
          <p:cNvPr id="9" name="Text 6"/>
          <p:cNvSpPr/>
          <p:nvPr/>
        </p:nvSpPr>
        <p:spPr>
          <a:xfrm>
            <a:off x="7592973" y="1504713"/>
            <a:ext cx="2251948" cy="383023"/>
          </a:xfrm>
          <a:prstGeom prst="rect">
            <a:avLst/>
          </a:prstGeom>
          <a:noFill/>
          <a:ln/>
        </p:spPr>
        <p:txBody>
          <a:bodyPr wrap="none" rtlCol="0" anchor="t"/>
          <a:lstStyle/>
          <a:p>
            <a:pPr marL="0" indent="0">
              <a:lnSpc>
                <a:spcPts val="2217"/>
              </a:lnSpc>
              <a:buNone/>
            </a:pPr>
            <a:r>
              <a:rPr lang="en-US" sz="2000" b="1" dirty="0">
                <a:solidFill>
                  <a:srgbClr val="272525"/>
                </a:solidFill>
                <a:latin typeface="p22-mackinac-pro" pitchFamily="34" charset="0"/>
                <a:ea typeface="p22-mackinac-pro" pitchFamily="34" charset="-122"/>
                <a:cs typeface="p22-mackinac-pro" pitchFamily="34" charset="-120"/>
              </a:rPr>
              <a:t>Positional Encoding</a:t>
            </a:r>
            <a:endParaRPr lang="en-US" sz="2000" dirty="0"/>
          </a:p>
        </p:txBody>
      </p:sp>
      <p:sp>
        <p:nvSpPr>
          <p:cNvPr id="10" name="Text 7"/>
          <p:cNvSpPr/>
          <p:nvPr/>
        </p:nvSpPr>
        <p:spPr>
          <a:xfrm>
            <a:off x="7592973" y="1887736"/>
            <a:ext cx="3813215" cy="1836777"/>
          </a:xfrm>
          <a:prstGeom prst="rect">
            <a:avLst/>
          </a:prstGeom>
          <a:noFill/>
          <a:ln/>
        </p:spPr>
        <p:txBody>
          <a:bodyPr wrap="square" rtlCol="0" anchor="t"/>
          <a:lstStyle/>
          <a:p>
            <a:pPr marL="0" indent="0">
              <a:lnSpc>
                <a:spcPts val="2270"/>
              </a:lnSpc>
              <a:buNone/>
            </a:pPr>
            <a:r>
              <a:rPr lang="en-US" sz="1600" dirty="0"/>
              <a:t>To incorporate spatial information into the transformer, ViTs use positional encoding, which adds a learnable positional embedding to each input token. This helps the model understand the relative position of each patch within the input image.</a:t>
            </a:r>
          </a:p>
          <a:p>
            <a:pPr marL="0" indent="0">
              <a:lnSpc>
                <a:spcPts val="2270"/>
              </a:lnSpc>
              <a:buNone/>
            </a:pPr>
            <a:endParaRPr lang="en-US" sz="1419" dirty="0"/>
          </a:p>
        </p:txBody>
      </p:sp>
      <p:sp>
        <p:nvSpPr>
          <p:cNvPr id="11" name="Shape 8"/>
          <p:cNvSpPr/>
          <p:nvPr/>
        </p:nvSpPr>
        <p:spPr>
          <a:xfrm>
            <a:off x="3036332" y="4668679"/>
            <a:ext cx="4188738" cy="3069908"/>
          </a:xfrm>
          <a:prstGeom prst="roundRect">
            <a:avLst>
              <a:gd name="adj" fmla="val 2641"/>
            </a:avLst>
          </a:prstGeom>
          <a:solidFill>
            <a:srgbClr val="CCEEFF"/>
          </a:solidFill>
          <a:ln w="7620">
            <a:solidFill>
              <a:srgbClr val="B2D4E5"/>
            </a:solidFill>
            <a:prstDash val="solid"/>
          </a:ln>
        </p:spPr>
        <p:txBody>
          <a:bodyPr/>
          <a:lstStyle/>
          <a:p>
            <a:endParaRPr lang="en-IN"/>
          </a:p>
        </p:txBody>
      </p:sp>
      <p:sp>
        <p:nvSpPr>
          <p:cNvPr id="12" name="Text 9"/>
          <p:cNvSpPr/>
          <p:nvPr/>
        </p:nvSpPr>
        <p:spPr>
          <a:xfrm>
            <a:off x="3224093" y="4856440"/>
            <a:ext cx="2327434" cy="281345"/>
          </a:xfrm>
          <a:prstGeom prst="rect">
            <a:avLst/>
          </a:prstGeom>
          <a:noFill/>
          <a:ln/>
        </p:spPr>
        <p:txBody>
          <a:bodyPr wrap="none" rtlCol="0" anchor="t"/>
          <a:lstStyle/>
          <a:p>
            <a:pPr marL="0" indent="0">
              <a:lnSpc>
                <a:spcPts val="2217"/>
              </a:lnSpc>
              <a:buNone/>
            </a:pPr>
            <a:r>
              <a:rPr lang="en-US" sz="2000" b="1" dirty="0">
                <a:solidFill>
                  <a:srgbClr val="272525"/>
                </a:solidFill>
                <a:latin typeface="p22-mackinac-pro" pitchFamily="34" charset="0"/>
                <a:ea typeface="p22-mackinac-pro" pitchFamily="34" charset="-122"/>
                <a:cs typeface="p22-mackinac-pro" pitchFamily="34" charset="-120"/>
              </a:rPr>
              <a:t>Transformer Encoder</a:t>
            </a:r>
            <a:endParaRPr lang="en-US" sz="2000" dirty="0"/>
          </a:p>
        </p:txBody>
      </p:sp>
      <p:sp>
        <p:nvSpPr>
          <p:cNvPr id="13" name="Text 10"/>
          <p:cNvSpPr/>
          <p:nvPr/>
        </p:nvSpPr>
        <p:spPr>
          <a:xfrm>
            <a:off x="3224093" y="5245775"/>
            <a:ext cx="3813215" cy="2016919"/>
          </a:xfrm>
          <a:prstGeom prst="rect">
            <a:avLst/>
          </a:prstGeom>
          <a:noFill/>
          <a:ln/>
        </p:spPr>
        <p:txBody>
          <a:bodyPr wrap="square" rtlCol="0" anchor="t"/>
          <a:lstStyle/>
          <a:p>
            <a:pPr marL="0" indent="0">
              <a:lnSpc>
                <a:spcPts val="2270"/>
              </a:lnSpc>
              <a:buNone/>
            </a:pPr>
            <a:r>
              <a:rPr lang="en-US" sz="1600" b="1" dirty="0">
                <a:solidFill>
                  <a:srgbClr val="272525"/>
                </a:solidFill>
                <a:latin typeface="+mj-lt"/>
                <a:ea typeface="Eudoxus Sans" pitchFamily="34" charset="-122"/>
                <a:cs typeface="Eudoxus Sans" pitchFamily="34" charset="-120"/>
              </a:rPr>
              <a:t>The transformer encoder in ViTs consists of a multi-head self-attention layer followed by a feed-forward neural network. This architecture enables the model to capture both global context and local features, leading to more powerful and expressive visual representations.</a:t>
            </a:r>
            <a:endParaRPr lang="en-US" sz="1600" b="1" dirty="0">
              <a:latin typeface="+mj-lt"/>
            </a:endParaRPr>
          </a:p>
        </p:txBody>
      </p:sp>
      <p:sp>
        <p:nvSpPr>
          <p:cNvPr id="14" name="Shape 11"/>
          <p:cNvSpPr/>
          <p:nvPr/>
        </p:nvSpPr>
        <p:spPr>
          <a:xfrm>
            <a:off x="7405211" y="4668679"/>
            <a:ext cx="4188738" cy="3069908"/>
          </a:xfrm>
          <a:prstGeom prst="roundRect">
            <a:avLst>
              <a:gd name="adj" fmla="val 2641"/>
            </a:avLst>
          </a:prstGeom>
          <a:solidFill>
            <a:srgbClr val="CCEEFF"/>
          </a:solidFill>
          <a:ln w="7620">
            <a:solidFill>
              <a:srgbClr val="B2D4E5"/>
            </a:solidFill>
            <a:prstDash val="solid"/>
          </a:ln>
        </p:spPr>
        <p:txBody>
          <a:bodyPr/>
          <a:lstStyle/>
          <a:p>
            <a:endParaRPr lang="en-IN"/>
          </a:p>
        </p:txBody>
      </p:sp>
      <p:sp>
        <p:nvSpPr>
          <p:cNvPr id="15" name="Text 12"/>
          <p:cNvSpPr/>
          <p:nvPr/>
        </p:nvSpPr>
        <p:spPr>
          <a:xfrm>
            <a:off x="7592973" y="4856440"/>
            <a:ext cx="2251948" cy="281345"/>
          </a:xfrm>
          <a:prstGeom prst="rect">
            <a:avLst/>
          </a:prstGeom>
          <a:noFill/>
          <a:ln/>
        </p:spPr>
        <p:txBody>
          <a:bodyPr wrap="none" rtlCol="0" anchor="t"/>
          <a:lstStyle/>
          <a:p>
            <a:pPr marL="0" indent="0">
              <a:lnSpc>
                <a:spcPts val="2217"/>
              </a:lnSpc>
              <a:buNone/>
            </a:pPr>
            <a:r>
              <a:rPr lang="en-US" sz="2000" b="1" dirty="0">
                <a:solidFill>
                  <a:srgbClr val="272525"/>
                </a:solidFill>
                <a:latin typeface="p22-mackinac-pro" pitchFamily="34" charset="0"/>
                <a:ea typeface="p22-mackinac-pro" pitchFamily="34" charset="-122"/>
                <a:cs typeface="p22-mackinac-pro" pitchFamily="34" charset="-120"/>
              </a:rPr>
              <a:t>Loss Function</a:t>
            </a:r>
            <a:endParaRPr lang="en-US" sz="2000" dirty="0"/>
          </a:p>
        </p:txBody>
      </p:sp>
      <p:sp>
        <p:nvSpPr>
          <p:cNvPr id="16" name="Text 13"/>
          <p:cNvSpPr/>
          <p:nvPr/>
        </p:nvSpPr>
        <p:spPr>
          <a:xfrm>
            <a:off x="7592973" y="5245775"/>
            <a:ext cx="3813215" cy="2305050"/>
          </a:xfrm>
          <a:prstGeom prst="rect">
            <a:avLst/>
          </a:prstGeom>
          <a:noFill/>
          <a:ln/>
        </p:spPr>
        <p:txBody>
          <a:bodyPr wrap="square" rtlCol="0" anchor="t"/>
          <a:lstStyle/>
          <a:p>
            <a:pPr marL="0" indent="0">
              <a:lnSpc>
                <a:spcPts val="2270"/>
              </a:lnSpc>
              <a:buNone/>
            </a:pPr>
            <a:r>
              <a:rPr lang="en-US" sz="1600" dirty="0"/>
              <a:t>ViTs are typically trained using a standard cross-entropy loss function, which optimizes the model to minimize the difference between the predicted output and the ground truth labels. This loss function is backpropagated through the entire network to update the model parameters during training.</a:t>
            </a:r>
          </a:p>
          <a:p>
            <a:pPr marL="0" indent="0">
              <a:lnSpc>
                <a:spcPts val="2270"/>
              </a:lnSpc>
              <a:buNone/>
            </a:pP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714D54AD-7DA3-4C03-F594-AB361E868BA4}"/>
              </a:ext>
            </a:extLst>
          </p:cNvPr>
          <p:cNvPicPr>
            <a:picLocks noChangeAspect="1"/>
          </p:cNvPicPr>
          <p:nvPr/>
        </p:nvPicPr>
        <p:blipFill>
          <a:blip r:embed="rId2"/>
          <a:stretch>
            <a:fillRect/>
          </a:stretch>
        </p:blipFill>
        <p:spPr>
          <a:xfrm>
            <a:off x="768925" y="1845029"/>
            <a:ext cx="13165387" cy="2419688"/>
          </a:xfrm>
          <a:prstGeom prst="rect">
            <a:avLst/>
          </a:prstGeom>
        </p:spPr>
      </p:pic>
      <p:pic>
        <p:nvPicPr>
          <p:cNvPr id="5" name="Picture 4" descr="A white background with black text&#10;&#10;Description automatically generated">
            <a:extLst>
              <a:ext uri="{FF2B5EF4-FFF2-40B4-BE49-F238E27FC236}">
                <a16:creationId xmlns:a16="http://schemas.microsoft.com/office/drawing/2014/main" id="{0B479248-7BF5-8FAA-AC72-7F529A3FCCC2}"/>
              </a:ext>
            </a:extLst>
          </p:cNvPr>
          <p:cNvPicPr>
            <a:picLocks noChangeAspect="1"/>
          </p:cNvPicPr>
          <p:nvPr/>
        </p:nvPicPr>
        <p:blipFill>
          <a:blip r:embed="rId3"/>
          <a:stretch>
            <a:fillRect/>
          </a:stretch>
        </p:blipFill>
        <p:spPr>
          <a:xfrm>
            <a:off x="792066" y="4422163"/>
            <a:ext cx="13232072" cy="2553056"/>
          </a:xfrm>
          <a:prstGeom prst="rect">
            <a:avLst/>
          </a:prstGeom>
        </p:spPr>
      </p:pic>
      <p:sp>
        <p:nvSpPr>
          <p:cNvPr id="8" name="Google Shape;371;p38">
            <a:extLst>
              <a:ext uri="{FF2B5EF4-FFF2-40B4-BE49-F238E27FC236}">
                <a16:creationId xmlns:a16="http://schemas.microsoft.com/office/drawing/2014/main" id="{CE9A3FD7-FB0A-8A7C-D286-83855E859F2B}"/>
              </a:ext>
            </a:extLst>
          </p:cNvPr>
          <p:cNvSpPr txBox="1">
            <a:spLocks/>
          </p:cNvSpPr>
          <p:nvPr/>
        </p:nvSpPr>
        <p:spPr>
          <a:xfrm>
            <a:off x="1009169" y="207511"/>
            <a:ext cx="12540575" cy="1351080"/>
          </a:xfrm>
          <a:prstGeom prst="rect">
            <a:avLst/>
          </a:prstGeom>
          <a:noFill/>
          <a:ln>
            <a:noFill/>
          </a:ln>
        </p:spPr>
        <p:txBody>
          <a:bodyPr spcFirstLastPara="1" wrap="square" lIns="109710" tIns="54840" rIns="109710" bIns="5484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buSzPts val="4400"/>
            </a:pPr>
            <a:r>
              <a:rPr lang="en-IN" b="1" dirty="0"/>
              <a:t>Attention &amp; </a:t>
            </a:r>
            <a:r>
              <a:rPr lang="en-IN" b="1" dirty="0" err="1"/>
              <a:t>Multihead</a:t>
            </a:r>
            <a:r>
              <a:rPr lang="en-IN" b="1" dirty="0"/>
              <a:t> Attention Mathematics</a:t>
            </a:r>
          </a:p>
        </p:txBody>
      </p:sp>
    </p:spTree>
    <p:extLst>
      <p:ext uri="{BB962C8B-B14F-4D97-AF65-F5344CB8AC3E}">
        <p14:creationId xmlns:p14="http://schemas.microsoft.com/office/powerpoint/2010/main" val="3933673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9" y="0"/>
            <a:ext cx="14630400" cy="8233172"/>
          </a:xfrm>
          <a:prstGeom prst="rect">
            <a:avLst/>
          </a:prstGeom>
          <a:solidFill>
            <a:srgbClr val="FFFFFF">
              <a:alpha val="75000"/>
            </a:srgbClr>
          </a:solidFill>
          <a:ln/>
        </p:spPr>
        <p:txBody>
          <a:bodyPr/>
          <a:lstStyle/>
          <a:p>
            <a:endParaRPr lang="en-IN"/>
          </a:p>
        </p:txBody>
      </p:sp>
      <p:sp>
        <p:nvSpPr>
          <p:cNvPr id="4" name="Text 1"/>
          <p:cNvSpPr/>
          <p:nvPr/>
        </p:nvSpPr>
        <p:spPr>
          <a:xfrm>
            <a:off x="2435543" y="564952"/>
            <a:ext cx="9759196" cy="1283970"/>
          </a:xfrm>
          <a:prstGeom prst="rect">
            <a:avLst/>
          </a:prstGeom>
          <a:noFill/>
          <a:ln/>
        </p:spPr>
        <p:txBody>
          <a:bodyPr wrap="square" rtlCol="0" anchor="t"/>
          <a:lstStyle/>
          <a:p>
            <a:pPr marL="0" indent="0" algn="ctr">
              <a:lnSpc>
                <a:spcPts val="5056"/>
              </a:lnSpc>
              <a:buNone/>
            </a:pPr>
            <a:r>
              <a:rPr lang="en-US" sz="4044" b="1" dirty="0">
                <a:solidFill>
                  <a:srgbClr val="000000"/>
                </a:solidFill>
                <a:latin typeface="p22-mackinac-pro" pitchFamily="34" charset="0"/>
                <a:ea typeface="p22-mackinac-pro" pitchFamily="34" charset="-122"/>
                <a:cs typeface="p22-mackinac-pro" pitchFamily="34" charset="-120"/>
              </a:rPr>
              <a:t>Advantages of Vision Transformers over CNNs</a:t>
            </a:r>
            <a:endParaRPr lang="en-US" sz="4044" dirty="0"/>
          </a:p>
        </p:txBody>
      </p:sp>
      <p:sp>
        <p:nvSpPr>
          <p:cNvPr id="5" name="Text 2"/>
          <p:cNvSpPr/>
          <p:nvPr/>
        </p:nvSpPr>
        <p:spPr>
          <a:xfrm>
            <a:off x="2011680" y="2362438"/>
            <a:ext cx="3342323" cy="641985"/>
          </a:xfrm>
          <a:prstGeom prst="rect">
            <a:avLst/>
          </a:prstGeom>
          <a:noFill/>
          <a:ln/>
        </p:spPr>
        <p:txBody>
          <a:bodyPr wrap="square" rtlCol="0" anchor="t"/>
          <a:lstStyle/>
          <a:p>
            <a:pPr marL="0" indent="0">
              <a:lnSpc>
                <a:spcPts val="2528"/>
              </a:lnSpc>
              <a:buNone/>
            </a:pPr>
            <a:r>
              <a:rPr lang="en-US" sz="2022" b="1" dirty="0">
                <a:solidFill>
                  <a:srgbClr val="000000"/>
                </a:solidFill>
                <a:latin typeface="p22-mackinac-pro" pitchFamily="34" charset="0"/>
                <a:ea typeface="p22-mackinac-pro" pitchFamily="34" charset="-122"/>
                <a:cs typeface="p22-mackinac-pro" pitchFamily="34" charset="-120"/>
              </a:rPr>
              <a:t>Global Context Modeling</a:t>
            </a:r>
            <a:endParaRPr lang="en-US" sz="2022" dirty="0"/>
          </a:p>
        </p:txBody>
      </p:sp>
      <p:sp>
        <p:nvSpPr>
          <p:cNvPr id="6" name="Text 3"/>
          <p:cNvSpPr/>
          <p:nvPr/>
        </p:nvSpPr>
        <p:spPr>
          <a:xfrm>
            <a:off x="2011680" y="3209805"/>
            <a:ext cx="3342323" cy="3879483"/>
          </a:xfrm>
          <a:prstGeom prst="rect">
            <a:avLst/>
          </a:prstGeom>
          <a:noFill/>
          <a:ln/>
        </p:spPr>
        <p:txBody>
          <a:bodyPr wrap="square" rtlCol="0" anchor="t"/>
          <a:lstStyle/>
          <a:p>
            <a:pPr marL="0" indent="0">
              <a:lnSpc>
                <a:spcPts val="2588"/>
              </a:lnSpc>
              <a:buNone/>
            </a:pPr>
            <a:r>
              <a:rPr lang="en-US" dirty="0"/>
              <a:t>ViTs excel at capturing long-range dependencies and global context in visual data, which is a key limitation of CNNs. This allows ViTs to better understand the holistic relationships between different parts of an image, leading to more accurate and nuanced predictions.</a:t>
            </a:r>
          </a:p>
          <a:p>
            <a:pPr marL="0" indent="0">
              <a:lnSpc>
                <a:spcPts val="2588"/>
              </a:lnSpc>
              <a:buNone/>
            </a:pPr>
            <a:endParaRPr lang="en-US" dirty="0"/>
          </a:p>
        </p:txBody>
      </p:sp>
      <p:sp>
        <p:nvSpPr>
          <p:cNvPr id="7" name="Text 4"/>
          <p:cNvSpPr/>
          <p:nvPr/>
        </p:nvSpPr>
        <p:spPr>
          <a:xfrm>
            <a:off x="5744584" y="2362438"/>
            <a:ext cx="3036752" cy="641985"/>
          </a:xfrm>
          <a:prstGeom prst="rect">
            <a:avLst/>
          </a:prstGeom>
          <a:noFill/>
          <a:ln/>
        </p:spPr>
        <p:txBody>
          <a:bodyPr wrap="square" rtlCol="0" anchor="t"/>
          <a:lstStyle/>
          <a:p>
            <a:pPr marL="0" indent="0">
              <a:lnSpc>
                <a:spcPts val="2528"/>
              </a:lnSpc>
              <a:buNone/>
            </a:pPr>
            <a:r>
              <a:rPr lang="en-US" sz="2022" b="1" dirty="0">
                <a:solidFill>
                  <a:srgbClr val="000000"/>
                </a:solidFill>
                <a:latin typeface="p22-mackinac-pro" pitchFamily="34" charset="0"/>
                <a:ea typeface="p22-mackinac-pro" pitchFamily="34" charset="-122"/>
                <a:cs typeface="p22-mackinac-pro" pitchFamily="34" charset="-120"/>
              </a:rPr>
              <a:t>Scalability and Efficiency</a:t>
            </a:r>
            <a:endParaRPr lang="en-US" sz="2022" dirty="0"/>
          </a:p>
        </p:txBody>
      </p:sp>
      <p:sp>
        <p:nvSpPr>
          <p:cNvPr id="8" name="Text 5"/>
          <p:cNvSpPr/>
          <p:nvPr/>
        </p:nvSpPr>
        <p:spPr>
          <a:xfrm>
            <a:off x="5744585" y="3209806"/>
            <a:ext cx="3302596" cy="3287316"/>
          </a:xfrm>
          <a:prstGeom prst="rect">
            <a:avLst/>
          </a:prstGeom>
          <a:noFill/>
          <a:ln/>
        </p:spPr>
        <p:txBody>
          <a:bodyPr wrap="square" rtlCol="0" anchor="t"/>
          <a:lstStyle/>
          <a:p>
            <a:pPr marL="0" indent="0">
              <a:lnSpc>
                <a:spcPts val="2588"/>
              </a:lnSpc>
              <a:buNone/>
            </a:pPr>
            <a:r>
              <a:rPr lang="en-US" dirty="0"/>
              <a:t>ViTs are more scalable and computationally efficient than CNNs, especially for high-resolution images or video data. This is because the self-attention mechanism in ViTs can effectively process large input sizes without a significant increase in computational cost.</a:t>
            </a:r>
          </a:p>
          <a:p>
            <a:pPr marL="0" indent="0">
              <a:lnSpc>
                <a:spcPts val="2588"/>
              </a:lnSpc>
              <a:buNone/>
            </a:pPr>
            <a:endParaRPr lang="en-US" dirty="0"/>
          </a:p>
        </p:txBody>
      </p:sp>
      <p:sp>
        <p:nvSpPr>
          <p:cNvPr id="9" name="Text 6"/>
          <p:cNvSpPr/>
          <p:nvPr/>
        </p:nvSpPr>
        <p:spPr>
          <a:xfrm>
            <a:off x="9732575" y="2362438"/>
            <a:ext cx="3036752" cy="641985"/>
          </a:xfrm>
          <a:prstGeom prst="rect">
            <a:avLst/>
          </a:prstGeom>
          <a:noFill/>
          <a:ln/>
        </p:spPr>
        <p:txBody>
          <a:bodyPr wrap="square" rtlCol="0" anchor="t"/>
          <a:lstStyle/>
          <a:p>
            <a:pPr marL="0" indent="0">
              <a:lnSpc>
                <a:spcPts val="2528"/>
              </a:lnSpc>
              <a:buNone/>
            </a:pPr>
            <a:r>
              <a:rPr lang="en-US" sz="2022" b="1" dirty="0">
                <a:solidFill>
                  <a:srgbClr val="000000"/>
                </a:solidFill>
                <a:latin typeface="p22-mackinac-pro" pitchFamily="34" charset="0"/>
                <a:ea typeface="p22-mackinac-pro" pitchFamily="34" charset="-122"/>
                <a:cs typeface="p22-mackinac-pro" pitchFamily="34" charset="-120"/>
              </a:rPr>
              <a:t>Versatility and Transfer Learning</a:t>
            </a:r>
            <a:endParaRPr lang="en-US" sz="2022" dirty="0"/>
          </a:p>
        </p:txBody>
      </p:sp>
      <p:sp>
        <p:nvSpPr>
          <p:cNvPr id="10" name="Text 7"/>
          <p:cNvSpPr/>
          <p:nvPr/>
        </p:nvSpPr>
        <p:spPr>
          <a:xfrm>
            <a:off x="9556095" y="3209806"/>
            <a:ext cx="3342324" cy="4273510"/>
          </a:xfrm>
          <a:prstGeom prst="rect">
            <a:avLst/>
          </a:prstGeom>
          <a:noFill/>
          <a:ln/>
        </p:spPr>
        <p:txBody>
          <a:bodyPr wrap="square" rtlCol="0" anchor="t"/>
          <a:lstStyle/>
          <a:p>
            <a:pPr marL="0" indent="0">
              <a:lnSpc>
                <a:spcPts val="2588"/>
              </a:lnSpc>
              <a:buNone/>
            </a:pPr>
            <a:r>
              <a:rPr lang="en-US" dirty="0"/>
              <a:t>ViTs have shown remarkable versatility, performing well on a wide range of computer vision tasks, including image classification, object detection, and segmentation. Additionally, </a:t>
            </a:r>
            <a:r>
              <a:rPr lang="en-US" dirty="0" err="1"/>
              <a:t>ViT</a:t>
            </a:r>
            <a:r>
              <a:rPr lang="en-US" dirty="0"/>
              <a:t> models trained on large-scale datasets can be effectively fine-tuned for various downstream tasks, leveraging the rich visual representations learned during pre-training.</a:t>
            </a:r>
          </a:p>
          <a:p>
            <a:pPr marL="0" indent="0">
              <a:lnSpc>
                <a:spcPts val="2588"/>
              </a:lnSpc>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6303" y="82553"/>
            <a:ext cx="14630400" cy="8702873"/>
          </a:xfrm>
          <a:prstGeom prst="rect">
            <a:avLst/>
          </a:prstGeom>
          <a:solidFill>
            <a:srgbClr val="FFFFFF">
              <a:alpha val="75000"/>
            </a:srgbClr>
          </a:solidFill>
          <a:ln/>
        </p:spPr>
        <p:txBody>
          <a:bodyPr/>
          <a:lstStyle/>
          <a:p>
            <a:r>
              <a:rPr lang="en-US"/>
              <a:t> </a:t>
            </a:r>
            <a:endParaRPr lang="en-IN" dirty="0"/>
          </a:p>
        </p:txBody>
      </p:sp>
      <p:sp>
        <p:nvSpPr>
          <p:cNvPr id="4" name="Text 1"/>
          <p:cNvSpPr/>
          <p:nvPr/>
        </p:nvSpPr>
        <p:spPr>
          <a:xfrm>
            <a:off x="3621167" y="427673"/>
            <a:ext cx="7388066" cy="972026"/>
          </a:xfrm>
          <a:prstGeom prst="rect">
            <a:avLst/>
          </a:prstGeom>
          <a:noFill/>
          <a:ln/>
        </p:spPr>
        <p:txBody>
          <a:bodyPr wrap="square" rtlCol="0" anchor="t"/>
          <a:lstStyle/>
          <a:p>
            <a:pPr marL="0" indent="0" algn="ctr">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Training and Optimization of Vision Transformers</a:t>
            </a:r>
            <a:endParaRPr lang="en-US" sz="3062" dirty="0"/>
          </a:p>
        </p:txBody>
      </p:sp>
      <p:pic>
        <p:nvPicPr>
          <p:cNvPr id="5" name="Image 1" descr="preencoded.png"/>
          <p:cNvPicPr>
            <a:picLocks noChangeAspect="1"/>
          </p:cNvPicPr>
          <p:nvPr/>
        </p:nvPicPr>
        <p:blipFill>
          <a:blip r:embed="rId4"/>
          <a:stretch>
            <a:fillRect/>
          </a:stretch>
        </p:blipFill>
        <p:spPr>
          <a:xfrm>
            <a:off x="1774150" y="1650384"/>
            <a:ext cx="1847017" cy="622102"/>
          </a:xfrm>
          <a:prstGeom prst="rect">
            <a:avLst/>
          </a:prstGeom>
        </p:spPr>
      </p:pic>
      <p:sp>
        <p:nvSpPr>
          <p:cNvPr id="6" name="Text 2"/>
          <p:cNvSpPr/>
          <p:nvPr/>
        </p:nvSpPr>
        <p:spPr>
          <a:xfrm>
            <a:off x="1629010" y="2566035"/>
            <a:ext cx="2801778" cy="486013"/>
          </a:xfrm>
          <a:prstGeom prst="rect">
            <a:avLst/>
          </a:prstGeom>
          <a:noFill/>
          <a:ln/>
        </p:spPr>
        <p:txBody>
          <a:bodyPr wrap="square" rtlCol="0" anchor="t"/>
          <a:lstStyle/>
          <a:p>
            <a:pPr marL="0" indent="0" algn="l">
              <a:lnSpc>
                <a:spcPts val="1914"/>
              </a:lnSpc>
              <a:buNone/>
            </a:pPr>
            <a:r>
              <a:rPr lang="en-US" sz="2000" b="1" dirty="0">
                <a:solidFill>
                  <a:srgbClr val="272525"/>
                </a:solidFill>
                <a:latin typeface="Posterama" panose="020B0504020200020000" pitchFamily="34" charset="0"/>
                <a:ea typeface="p22-mackinac-pro" pitchFamily="34" charset="-122"/>
                <a:cs typeface="Posterama" panose="020B0504020200020000" pitchFamily="34" charset="0"/>
              </a:rPr>
              <a:t>Data Preprocessing</a:t>
            </a:r>
            <a:endParaRPr lang="en-US" sz="2000" dirty="0">
              <a:latin typeface="Posterama" panose="020B0504020200020000" pitchFamily="34" charset="0"/>
              <a:cs typeface="Posterama" panose="020B0504020200020000" pitchFamily="34" charset="0"/>
            </a:endParaRPr>
          </a:p>
        </p:txBody>
      </p:sp>
      <p:sp>
        <p:nvSpPr>
          <p:cNvPr id="7" name="Text 3"/>
          <p:cNvSpPr/>
          <p:nvPr/>
        </p:nvSpPr>
        <p:spPr>
          <a:xfrm>
            <a:off x="1774149" y="3026628"/>
            <a:ext cx="2374083" cy="3730823"/>
          </a:xfrm>
          <a:prstGeom prst="rect">
            <a:avLst/>
          </a:prstGeom>
          <a:noFill/>
          <a:ln/>
        </p:spPr>
        <p:txBody>
          <a:bodyPr wrap="square" rtlCol="0" anchor="t"/>
          <a:lstStyle/>
          <a:p>
            <a:pPr marL="0" indent="0" algn="l">
              <a:lnSpc>
                <a:spcPts val="1960"/>
              </a:lnSpc>
              <a:buNone/>
            </a:pPr>
            <a:r>
              <a:rPr lang="en-US" dirty="0">
                <a:solidFill>
                  <a:srgbClr val="272525"/>
                </a:solidFill>
                <a:latin typeface="Eudoxus Sans" pitchFamily="34" charset="0"/>
                <a:ea typeface="Eudoxus Sans" pitchFamily="34" charset="-122"/>
                <a:cs typeface="Eudoxus Sans" pitchFamily="34" charset="-120"/>
              </a:rPr>
              <a:t>To train ViT models effectively, the input images are typically divided into non-overlapping patches, which are then linearly projected into embedding vectors. This allows the model to efficiently process the visual data and learn the necessary spatial relationships.</a:t>
            </a:r>
            <a:endParaRPr lang="en-US" dirty="0"/>
          </a:p>
        </p:txBody>
      </p:sp>
      <p:pic>
        <p:nvPicPr>
          <p:cNvPr id="8" name="Image 2" descr="preencoded.png"/>
          <p:cNvPicPr>
            <a:picLocks noChangeAspect="1"/>
          </p:cNvPicPr>
          <p:nvPr/>
        </p:nvPicPr>
        <p:blipFill>
          <a:blip r:embed="rId5"/>
          <a:stretch>
            <a:fillRect/>
          </a:stretch>
        </p:blipFill>
        <p:spPr>
          <a:xfrm>
            <a:off x="4951815" y="1701015"/>
            <a:ext cx="1847017" cy="622102"/>
          </a:xfrm>
          <a:prstGeom prst="rect">
            <a:avLst/>
          </a:prstGeom>
        </p:spPr>
      </p:pic>
      <p:sp>
        <p:nvSpPr>
          <p:cNvPr id="9" name="Text 4"/>
          <p:cNvSpPr/>
          <p:nvPr/>
        </p:nvSpPr>
        <p:spPr>
          <a:xfrm>
            <a:off x="5035307" y="2553404"/>
            <a:ext cx="1536025" cy="348864"/>
          </a:xfrm>
          <a:prstGeom prst="rect">
            <a:avLst/>
          </a:prstGeom>
          <a:noFill/>
          <a:ln/>
        </p:spPr>
        <p:txBody>
          <a:bodyPr wrap="none" rtlCol="0" anchor="t"/>
          <a:lstStyle/>
          <a:p>
            <a:pPr marL="0" indent="0" algn="l">
              <a:lnSpc>
                <a:spcPts val="1914"/>
              </a:lnSpc>
              <a:buNone/>
            </a:pPr>
            <a:r>
              <a:rPr lang="en-US" sz="2000" b="1" dirty="0">
                <a:solidFill>
                  <a:srgbClr val="272525"/>
                </a:solidFill>
                <a:latin typeface="Posterama" panose="020B0502040204020203" pitchFamily="34" charset="0"/>
                <a:ea typeface="p22-mackinac-pro" pitchFamily="34" charset="-122"/>
                <a:cs typeface="Posterama" panose="020B0502040204020203" pitchFamily="34" charset="0"/>
              </a:rPr>
              <a:t>Pre-training</a:t>
            </a:r>
            <a:endParaRPr lang="en-US" sz="2000" dirty="0">
              <a:latin typeface="Posterama" panose="020B0502040204020203" pitchFamily="34" charset="0"/>
              <a:cs typeface="Posterama" panose="020B0502040204020203" pitchFamily="34" charset="0"/>
            </a:endParaRPr>
          </a:p>
        </p:txBody>
      </p:sp>
      <p:sp>
        <p:nvSpPr>
          <p:cNvPr id="10" name="Text 5"/>
          <p:cNvSpPr/>
          <p:nvPr/>
        </p:nvSpPr>
        <p:spPr>
          <a:xfrm>
            <a:off x="4785623" y="3052048"/>
            <a:ext cx="2374082" cy="3929665"/>
          </a:xfrm>
          <a:prstGeom prst="rect">
            <a:avLst/>
          </a:prstGeom>
          <a:noFill/>
          <a:ln/>
        </p:spPr>
        <p:txBody>
          <a:bodyPr wrap="square" rtlCol="0" anchor="t"/>
          <a:lstStyle/>
          <a:p>
            <a:pPr marL="0" indent="0" algn="l">
              <a:lnSpc>
                <a:spcPts val="1960"/>
              </a:lnSpc>
              <a:buNone/>
            </a:pPr>
            <a:r>
              <a:rPr lang="en-US" dirty="0" err="1">
                <a:solidFill>
                  <a:srgbClr val="272525"/>
                </a:solidFill>
                <a:latin typeface="Eudoxus Sans" pitchFamily="34" charset="0"/>
                <a:ea typeface="Eudoxus Sans" pitchFamily="34" charset="-122"/>
                <a:cs typeface="Eudoxus Sans" pitchFamily="34" charset="-120"/>
              </a:rPr>
              <a:t>ViT</a:t>
            </a:r>
            <a:r>
              <a:rPr lang="en-US" dirty="0">
                <a:solidFill>
                  <a:srgbClr val="272525"/>
                </a:solidFill>
                <a:latin typeface="Eudoxus Sans" pitchFamily="34" charset="0"/>
                <a:ea typeface="Eudoxus Sans" pitchFamily="34" charset="-122"/>
                <a:cs typeface="Eudoxus Sans" pitchFamily="34" charset="-120"/>
              </a:rPr>
              <a:t> models often benefit from pre-training on large-scale datasets, such as ImageNet, to learn robust and generalizable visual representations. This pre-training step can then be followed by fine-tuning the model on specific downstream tasks, leveraging the acquired knowledge.</a:t>
            </a:r>
          </a:p>
        </p:txBody>
      </p:sp>
      <p:pic>
        <p:nvPicPr>
          <p:cNvPr id="11" name="Image 3" descr="preencoded.png"/>
          <p:cNvPicPr>
            <a:picLocks noChangeAspect="1"/>
          </p:cNvPicPr>
          <p:nvPr/>
        </p:nvPicPr>
        <p:blipFill>
          <a:blip r:embed="rId6"/>
          <a:stretch>
            <a:fillRect/>
          </a:stretch>
        </p:blipFill>
        <p:spPr>
          <a:xfrm>
            <a:off x="7964448" y="1710690"/>
            <a:ext cx="1847017" cy="622102"/>
          </a:xfrm>
          <a:prstGeom prst="rect">
            <a:avLst/>
          </a:prstGeom>
        </p:spPr>
      </p:pic>
      <p:sp>
        <p:nvSpPr>
          <p:cNvPr id="12" name="Text 6"/>
          <p:cNvSpPr/>
          <p:nvPr/>
        </p:nvSpPr>
        <p:spPr>
          <a:xfrm>
            <a:off x="7638045" y="2686603"/>
            <a:ext cx="3119101" cy="486013"/>
          </a:xfrm>
          <a:prstGeom prst="rect">
            <a:avLst/>
          </a:prstGeom>
          <a:noFill/>
          <a:ln/>
        </p:spPr>
        <p:txBody>
          <a:bodyPr wrap="square" rtlCol="0" anchor="t"/>
          <a:lstStyle/>
          <a:p>
            <a:pPr marL="0" indent="0" algn="l">
              <a:lnSpc>
                <a:spcPts val="1914"/>
              </a:lnSpc>
              <a:buNone/>
            </a:pPr>
            <a:r>
              <a:rPr lang="en-US" sz="2000" b="1" dirty="0">
                <a:latin typeface="Posterama" panose="020B0504020200020000" pitchFamily="34" charset="0"/>
                <a:cs typeface="Posterama" panose="020B0504020200020000" pitchFamily="34" charset="0"/>
              </a:rPr>
              <a:t>Optimization Strategies</a:t>
            </a:r>
          </a:p>
          <a:p>
            <a:pPr marL="0" indent="0" algn="l">
              <a:lnSpc>
                <a:spcPts val="1914"/>
              </a:lnSpc>
              <a:buNone/>
            </a:pPr>
            <a:endParaRPr lang="en-US" sz="2000" b="1" dirty="0">
              <a:latin typeface="Posterama" panose="020B0504020200020000" pitchFamily="34" charset="0"/>
              <a:cs typeface="Posterama" panose="020B0504020200020000" pitchFamily="34" charset="0"/>
            </a:endParaRPr>
          </a:p>
        </p:txBody>
      </p:sp>
      <p:sp>
        <p:nvSpPr>
          <p:cNvPr id="13" name="Text 7"/>
          <p:cNvSpPr/>
          <p:nvPr/>
        </p:nvSpPr>
        <p:spPr>
          <a:xfrm>
            <a:off x="7783039" y="3172616"/>
            <a:ext cx="3011473" cy="4974431"/>
          </a:xfrm>
          <a:prstGeom prst="rect">
            <a:avLst/>
          </a:prstGeom>
          <a:noFill/>
          <a:ln/>
        </p:spPr>
        <p:txBody>
          <a:bodyPr wrap="square" rtlCol="0" anchor="t"/>
          <a:lstStyle/>
          <a:p>
            <a:pPr marL="0" indent="0" algn="l">
              <a:lnSpc>
                <a:spcPts val="1960"/>
              </a:lnSpc>
              <a:buNone/>
            </a:pPr>
            <a:r>
              <a:rPr lang="en-US" dirty="0" err="1"/>
              <a:t>ViT</a:t>
            </a:r>
            <a:r>
              <a:rPr lang="en-US" dirty="0"/>
              <a:t> training often involves the use of advanced optimization techniques, such as gradient accumulation, mixed precision training, and layer-wise adaptive rates, to improve convergence and stability. These strategies help to mitigate the computational challenges associated with training large transformer models.</a:t>
            </a:r>
          </a:p>
          <a:p>
            <a:pPr marL="0" indent="0" algn="l">
              <a:lnSpc>
                <a:spcPts val="1960"/>
              </a:lnSpc>
              <a:buNone/>
            </a:pPr>
            <a:endParaRPr lang="en-US" dirty="0"/>
          </a:p>
        </p:txBody>
      </p:sp>
      <p:pic>
        <p:nvPicPr>
          <p:cNvPr id="14" name="Image 4" descr="preencoded.png"/>
          <p:cNvPicPr>
            <a:picLocks noChangeAspect="1"/>
          </p:cNvPicPr>
          <p:nvPr/>
        </p:nvPicPr>
        <p:blipFill>
          <a:blip r:embed="rId7"/>
          <a:stretch>
            <a:fillRect/>
          </a:stretch>
        </p:blipFill>
        <p:spPr>
          <a:xfrm>
            <a:off x="11206170" y="1710690"/>
            <a:ext cx="1847017" cy="622102"/>
          </a:xfrm>
          <a:prstGeom prst="rect">
            <a:avLst/>
          </a:prstGeom>
        </p:spPr>
      </p:pic>
      <p:sp>
        <p:nvSpPr>
          <p:cNvPr id="15" name="Text 8"/>
          <p:cNvSpPr/>
          <p:nvPr/>
        </p:nvSpPr>
        <p:spPr>
          <a:xfrm>
            <a:off x="11361665" y="2553404"/>
            <a:ext cx="1536025" cy="243007"/>
          </a:xfrm>
          <a:prstGeom prst="rect">
            <a:avLst/>
          </a:prstGeom>
          <a:noFill/>
          <a:ln/>
        </p:spPr>
        <p:txBody>
          <a:bodyPr wrap="none" rtlCol="0" anchor="t"/>
          <a:lstStyle/>
          <a:p>
            <a:pPr marL="0" indent="0" algn="l">
              <a:lnSpc>
                <a:spcPts val="1914"/>
              </a:lnSpc>
              <a:buNone/>
            </a:pPr>
            <a:r>
              <a:rPr lang="en-US" sz="2000" b="1" dirty="0">
                <a:solidFill>
                  <a:srgbClr val="272525"/>
                </a:solidFill>
                <a:latin typeface="Posterama" panose="020B0504020200020000" pitchFamily="34" charset="0"/>
                <a:ea typeface="p22-mackinac-pro" pitchFamily="34" charset="-122"/>
                <a:cs typeface="Posterama" panose="020B0504020200020000" pitchFamily="34" charset="0"/>
              </a:rPr>
              <a:t>Regularization</a:t>
            </a:r>
            <a:endParaRPr lang="en-US" sz="2000" dirty="0">
              <a:latin typeface="Posterama" panose="020B0504020200020000" pitchFamily="34" charset="0"/>
              <a:cs typeface="Posterama" panose="020B0504020200020000" pitchFamily="34" charset="0"/>
            </a:endParaRPr>
          </a:p>
        </p:txBody>
      </p:sp>
      <p:sp>
        <p:nvSpPr>
          <p:cNvPr id="16" name="Text 9"/>
          <p:cNvSpPr/>
          <p:nvPr/>
        </p:nvSpPr>
        <p:spPr>
          <a:xfrm>
            <a:off x="11009233" y="3059682"/>
            <a:ext cx="3011473" cy="4228267"/>
          </a:xfrm>
          <a:prstGeom prst="rect">
            <a:avLst/>
          </a:prstGeom>
          <a:noFill/>
          <a:ln/>
        </p:spPr>
        <p:txBody>
          <a:bodyPr wrap="square" rtlCol="0" anchor="t"/>
          <a:lstStyle/>
          <a:p>
            <a:pPr marL="0" indent="0" algn="l">
              <a:lnSpc>
                <a:spcPts val="1960"/>
              </a:lnSpc>
              <a:buNone/>
            </a:pPr>
            <a:r>
              <a:rPr lang="en-US" dirty="0"/>
              <a:t>To prevent overfitting and enhance the generalization capabilities of </a:t>
            </a:r>
            <a:r>
              <a:rPr lang="en-US" dirty="0" err="1"/>
              <a:t>ViT</a:t>
            </a:r>
            <a:r>
              <a:rPr lang="en-US" dirty="0"/>
              <a:t> models, various regularization techniques are employed, such as weight decay, dropout, and stochastic depth. These techniques help the model learn more robust and generalizable visual representations.</a:t>
            </a:r>
          </a:p>
          <a:p>
            <a:pPr marL="0" indent="0" algn="l">
              <a:lnSpc>
                <a:spcPts val="1960"/>
              </a:lnSpc>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758" y="0"/>
            <a:ext cx="14630400" cy="8230791"/>
          </a:xfrm>
          <a:prstGeom prst="rect">
            <a:avLst/>
          </a:prstGeom>
          <a:solidFill>
            <a:srgbClr val="FFFFFF">
              <a:alpha val="75000"/>
            </a:srgbClr>
          </a:solidFill>
          <a:ln/>
        </p:spPr>
        <p:txBody>
          <a:bodyPr/>
          <a:lstStyle/>
          <a:p>
            <a:endParaRPr lang="en-IN"/>
          </a:p>
        </p:txBody>
      </p:sp>
      <p:sp>
        <p:nvSpPr>
          <p:cNvPr id="4" name="Text 1"/>
          <p:cNvSpPr/>
          <p:nvPr/>
        </p:nvSpPr>
        <p:spPr>
          <a:xfrm>
            <a:off x="2037993" y="611029"/>
            <a:ext cx="9782175"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Applications of Vision Transformers</a:t>
            </a:r>
            <a:endParaRPr lang="en-US" sz="4374" dirty="0"/>
          </a:p>
        </p:txBody>
      </p:sp>
      <p:pic>
        <p:nvPicPr>
          <p:cNvPr id="5" name="Image 1" descr="preencoded.png"/>
          <p:cNvPicPr>
            <a:picLocks noChangeAspect="1"/>
          </p:cNvPicPr>
          <p:nvPr/>
        </p:nvPicPr>
        <p:blipFill>
          <a:blip r:embed="rId4"/>
          <a:stretch>
            <a:fillRect/>
          </a:stretch>
        </p:blipFill>
        <p:spPr>
          <a:xfrm>
            <a:off x="2037993" y="1749742"/>
            <a:ext cx="555427" cy="555427"/>
          </a:xfrm>
          <a:prstGeom prst="rect">
            <a:avLst/>
          </a:prstGeom>
        </p:spPr>
      </p:pic>
      <p:sp>
        <p:nvSpPr>
          <p:cNvPr id="6" name="Text 2"/>
          <p:cNvSpPr/>
          <p:nvPr/>
        </p:nvSpPr>
        <p:spPr>
          <a:xfrm>
            <a:off x="2037993" y="2527340"/>
            <a:ext cx="2388632"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Image Classification</a:t>
            </a:r>
            <a:endParaRPr lang="en-US" sz="2187" dirty="0"/>
          </a:p>
        </p:txBody>
      </p:sp>
      <p:sp>
        <p:nvSpPr>
          <p:cNvPr id="7" name="Text 3"/>
          <p:cNvSpPr/>
          <p:nvPr/>
        </p:nvSpPr>
        <p:spPr>
          <a:xfrm>
            <a:off x="2037993" y="3354943"/>
            <a:ext cx="2388632" cy="4264819"/>
          </a:xfrm>
          <a:prstGeom prst="rect">
            <a:avLst/>
          </a:prstGeom>
          <a:noFill/>
          <a:ln/>
        </p:spPr>
        <p:txBody>
          <a:bodyPr wrap="square" rtlCol="0" anchor="t"/>
          <a:lstStyle/>
          <a:p>
            <a:pPr marL="0" indent="0" algn="l">
              <a:lnSpc>
                <a:spcPts val="2799"/>
              </a:lnSpc>
              <a:buNone/>
            </a:pPr>
            <a:r>
              <a:rPr lang="en-US" sz="1750" dirty="0"/>
              <a:t>ViTs have demonstrated state-of-the-art performance on a wide range of image classification tasks, outperforming traditional CNN-based models, particularly on large-scale, high-resolution datasets.</a:t>
            </a:r>
          </a:p>
          <a:p>
            <a:pPr marL="0" indent="0" algn="l">
              <a:lnSpc>
                <a:spcPts val="2799"/>
              </a:lnSpc>
              <a:buNone/>
            </a:pPr>
            <a:endParaRPr lang="en-US" sz="1750" dirty="0"/>
          </a:p>
        </p:txBody>
      </p:sp>
      <p:pic>
        <p:nvPicPr>
          <p:cNvPr id="8" name="Image 2" descr="preencoded.png"/>
          <p:cNvPicPr>
            <a:picLocks noChangeAspect="1"/>
          </p:cNvPicPr>
          <p:nvPr/>
        </p:nvPicPr>
        <p:blipFill>
          <a:blip r:embed="rId5"/>
          <a:stretch>
            <a:fillRect/>
          </a:stretch>
        </p:blipFill>
        <p:spPr>
          <a:xfrm>
            <a:off x="4759881" y="1749742"/>
            <a:ext cx="555427" cy="555427"/>
          </a:xfrm>
          <a:prstGeom prst="rect">
            <a:avLst/>
          </a:prstGeom>
        </p:spPr>
      </p:pic>
      <p:sp>
        <p:nvSpPr>
          <p:cNvPr id="9" name="Text 4"/>
          <p:cNvSpPr/>
          <p:nvPr/>
        </p:nvSpPr>
        <p:spPr>
          <a:xfrm>
            <a:off x="4759881" y="2527340"/>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Object Detection</a:t>
            </a:r>
            <a:endParaRPr lang="en-US" sz="2187" dirty="0"/>
          </a:p>
        </p:txBody>
      </p:sp>
      <p:sp>
        <p:nvSpPr>
          <p:cNvPr id="10" name="Text 5"/>
          <p:cNvSpPr/>
          <p:nvPr/>
        </p:nvSpPr>
        <p:spPr>
          <a:xfrm>
            <a:off x="4759881" y="3007757"/>
            <a:ext cx="2388632" cy="3554016"/>
          </a:xfrm>
          <a:prstGeom prst="rect">
            <a:avLst/>
          </a:prstGeom>
          <a:noFill/>
          <a:ln/>
        </p:spPr>
        <p:txBody>
          <a:bodyPr wrap="square" rtlCol="0" anchor="t"/>
          <a:lstStyle/>
          <a:p>
            <a:pPr marL="0" indent="0" algn="l">
              <a:lnSpc>
                <a:spcPts val="2799"/>
              </a:lnSpc>
              <a:buNone/>
            </a:pPr>
            <a:r>
              <a:rPr lang="en-US" sz="1750" dirty="0"/>
              <a:t>ViTs have also been adapted for object detection tasks, leveraging their ability to capture global context and long-range dependencies to better localize and classify objects within an image.</a:t>
            </a:r>
          </a:p>
          <a:p>
            <a:pPr marL="0" indent="0" algn="l">
              <a:lnSpc>
                <a:spcPts val="2799"/>
              </a:lnSpc>
              <a:buNone/>
            </a:pPr>
            <a:endParaRPr lang="en-US" sz="1750" dirty="0"/>
          </a:p>
        </p:txBody>
      </p:sp>
      <p:pic>
        <p:nvPicPr>
          <p:cNvPr id="11" name="Image 3" descr="preencoded.png"/>
          <p:cNvPicPr>
            <a:picLocks noChangeAspect="1"/>
          </p:cNvPicPr>
          <p:nvPr/>
        </p:nvPicPr>
        <p:blipFill>
          <a:blip r:embed="rId6"/>
          <a:stretch>
            <a:fillRect/>
          </a:stretch>
        </p:blipFill>
        <p:spPr>
          <a:xfrm>
            <a:off x="7481768" y="1749742"/>
            <a:ext cx="555427" cy="555427"/>
          </a:xfrm>
          <a:prstGeom prst="rect">
            <a:avLst/>
          </a:prstGeom>
        </p:spPr>
      </p:pic>
      <p:sp>
        <p:nvSpPr>
          <p:cNvPr id="12" name="Text 6"/>
          <p:cNvSpPr/>
          <p:nvPr/>
        </p:nvSpPr>
        <p:spPr>
          <a:xfrm>
            <a:off x="7481768" y="2527340"/>
            <a:ext cx="2388632"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Semantic Segmentation</a:t>
            </a:r>
            <a:endParaRPr lang="en-US" sz="2187" dirty="0"/>
          </a:p>
        </p:txBody>
      </p:sp>
      <p:sp>
        <p:nvSpPr>
          <p:cNvPr id="13" name="Text 7"/>
          <p:cNvSpPr/>
          <p:nvPr/>
        </p:nvSpPr>
        <p:spPr>
          <a:xfrm>
            <a:off x="7481768" y="3354943"/>
            <a:ext cx="2388632" cy="3909417"/>
          </a:xfrm>
          <a:prstGeom prst="rect">
            <a:avLst/>
          </a:prstGeom>
          <a:noFill/>
          <a:ln/>
        </p:spPr>
        <p:txBody>
          <a:bodyPr wrap="square" rtlCol="0" anchor="t"/>
          <a:lstStyle/>
          <a:p>
            <a:pPr marL="0" indent="0" algn="l">
              <a:lnSpc>
                <a:spcPts val="2799"/>
              </a:lnSpc>
              <a:buNone/>
            </a:pPr>
            <a:r>
              <a:rPr lang="en-US" sz="1750" dirty="0"/>
              <a:t>The flexibility of the </a:t>
            </a:r>
            <a:r>
              <a:rPr lang="en-US" sz="1750" dirty="0" err="1"/>
              <a:t>ViT</a:t>
            </a:r>
            <a:r>
              <a:rPr lang="en-US" sz="1750" dirty="0"/>
              <a:t> architecture allows it to excel in semantic segmentation tasks, where the model needs to assign a class label to every pixel in an image, capturing fine-grained details and spatial relationships.</a:t>
            </a:r>
          </a:p>
          <a:p>
            <a:pPr marL="0" indent="0" algn="l">
              <a:lnSpc>
                <a:spcPts val="2799"/>
              </a:lnSpc>
              <a:buNone/>
            </a:pPr>
            <a:endParaRPr lang="en-US" sz="1750" dirty="0"/>
          </a:p>
        </p:txBody>
      </p:sp>
      <p:pic>
        <p:nvPicPr>
          <p:cNvPr id="14" name="Image 4" descr="preencoded.png"/>
          <p:cNvPicPr>
            <a:picLocks noChangeAspect="1"/>
          </p:cNvPicPr>
          <p:nvPr/>
        </p:nvPicPr>
        <p:blipFill>
          <a:blip r:embed="rId7"/>
          <a:stretch>
            <a:fillRect/>
          </a:stretch>
        </p:blipFill>
        <p:spPr>
          <a:xfrm>
            <a:off x="10203656" y="1749742"/>
            <a:ext cx="555427" cy="555427"/>
          </a:xfrm>
          <a:prstGeom prst="rect">
            <a:avLst/>
          </a:prstGeom>
        </p:spPr>
      </p:pic>
      <p:sp>
        <p:nvSpPr>
          <p:cNvPr id="15" name="Text 8"/>
          <p:cNvSpPr/>
          <p:nvPr/>
        </p:nvSpPr>
        <p:spPr>
          <a:xfrm>
            <a:off x="10203656" y="2527340"/>
            <a:ext cx="2388751"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Medical Imaging</a:t>
            </a:r>
            <a:endParaRPr lang="en-US" sz="2187" dirty="0"/>
          </a:p>
        </p:txBody>
      </p:sp>
      <p:sp>
        <p:nvSpPr>
          <p:cNvPr id="16" name="Text 9"/>
          <p:cNvSpPr/>
          <p:nvPr/>
        </p:nvSpPr>
        <p:spPr>
          <a:xfrm>
            <a:off x="10203656" y="3007757"/>
            <a:ext cx="2388751" cy="4264819"/>
          </a:xfrm>
          <a:prstGeom prst="rect">
            <a:avLst/>
          </a:prstGeom>
          <a:noFill/>
          <a:ln/>
        </p:spPr>
        <p:txBody>
          <a:bodyPr wrap="square" rtlCol="0" anchor="t"/>
          <a:lstStyle/>
          <a:p>
            <a:pPr marL="0" indent="0" algn="l">
              <a:lnSpc>
                <a:spcPts val="2799"/>
              </a:lnSpc>
              <a:buNone/>
            </a:pPr>
            <a:r>
              <a:rPr lang="en-US" sz="1750" dirty="0"/>
              <a:t>ViTs have shown promising results in medical imaging applications, such as disease detection and diagnosis, where their ability to extract meaningful features from complex medical images can lead to more accurate and reliable predictions.</a:t>
            </a:r>
          </a:p>
          <a:p>
            <a:pPr marL="0" indent="0" algn="l">
              <a:lnSpc>
                <a:spcPts val="2799"/>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745825"/>
            <a:ext cx="9116854"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 and Future Directions</a:t>
            </a:r>
            <a:endParaRPr lang="en-US" sz="4374" dirty="0"/>
          </a:p>
        </p:txBody>
      </p:sp>
      <p:sp>
        <p:nvSpPr>
          <p:cNvPr id="6" name="Text 2"/>
          <p:cNvSpPr/>
          <p:nvPr/>
        </p:nvSpPr>
        <p:spPr>
          <a:xfrm>
            <a:off x="2037993" y="4773454"/>
            <a:ext cx="10554414" cy="2487811"/>
          </a:xfrm>
          <a:prstGeom prst="rect">
            <a:avLst/>
          </a:prstGeom>
          <a:noFill/>
          <a:ln/>
        </p:spPr>
        <p:txBody>
          <a:bodyPr wrap="square" rtlCol="0" anchor="t"/>
          <a:lstStyle/>
          <a:p>
            <a:pPr marL="0" indent="0">
              <a:lnSpc>
                <a:spcPts val="2799"/>
              </a:lnSpc>
              <a:buNone/>
            </a:pPr>
            <a:r>
              <a:rPr lang="en-US" sz="1750" dirty="0"/>
              <a:t>Vision Transformers have emerged as a powerful and versatile deep learning model, capable of outperforming traditional Convolutional Neural Networks in a wide range of computer vision tasks. By leveraging the power of self-attention and global context modeling, ViTs have demonstrated remarkable capabilities in image classification, object detection, semantic segmentation, and various other applications. As the field of deep learning continues to evolve, the future of Vision Transformers holds great promise, with ongoing research exploring ways to further improve their efficiency, scalability, and adaptability to an even broader range of visual recognition challenges.</a:t>
            </a:r>
          </a:p>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265"/>
            <a:ext cx="14630400" cy="822960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2001083"/>
          </a:xfrm>
          <a:prstGeom prst="rect">
            <a:avLst/>
          </a:prstGeom>
        </p:spPr>
      </p:pic>
      <p:sp>
        <p:nvSpPr>
          <p:cNvPr id="5" name="Text 1"/>
          <p:cNvSpPr/>
          <p:nvPr/>
        </p:nvSpPr>
        <p:spPr>
          <a:xfrm>
            <a:off x="3087446" y="2441496"/>
            <a:ext cx="8029778" cy="1000363"/>
          </a:xfrm>
          <a:prstGeom prst="rect">
            <a:avLst/>
          </a:prstGeom>
          <a:noFill/>
          <a:ln/>
        </p:spPr>
        <p:txBody>
          <a:bodyPr wrap="square" rtlCol="0" anchor="t"/>
          <a:lstStyle/>
          <a:p>
            <a:pPr marL="0" indent="0">
              <a:lnSpc>
                <a:spcPts val="3939"/>
              </a:lnSpc>
              <a:buNone/>
            </a:pPr>
            <a:r>
              <a:rPr lang="en-US" sz="3151" b="1" dirty="0">
                <a:solidFill>
                  <a:srgbClr val="000000"/>
                </a:solidFill>
                <a:latin typeface="p22-mackinac-pro" pitchFamily="34" charset="0"/>
                <a:ea typeface="p22-mackinac-pro" pitchFamily="34" charset="-122"/>
                <a:cs typeface="p22-mackinac-pro" pitchFamily="34" charset="-120"/>
              </a:rPr>
              <a:t>Convolutional Neural Networks (CNNs) and their limitations</a:t>
            </a:r>
            <a:endParaRPr lang="en-US" sz="3151" dirty="0"/>
          </a:p>
        </p:txBody>
      </p:sp>
      <p:sp>
        <p:nvSpPr>
          <p:cNvPr id="6" name="Shape 2"/>
          <p:cNvSpPr/>
          <p:nvPr/>
        </p:nvSpPr>
        <p:spPr>
          <a:xfrm>
            <a:off x="2337972" y="3861911"/>
            <a:ext cx="360164" cy="360164"/>
          </a:xfrm>
          <a:prstGeom prst="roundRect">
            <a:avLst>
              <a:gd name="adj" fmla="val 20002"/>
            </a:avLst>
          </a:prstGeom>
          <a:solidFill>
            <a:srgbClr val="CCEEFF"/>
          </a:solidFill>
          <a:ln w="7620">
            <a:solidFill>
              <a:srgbClr val="B2D4E5"/>
            </a:solidFill>
            <a:prstDash val="solid"/>
          </a:ln>
        </p:spPr>
        <p:txBody>
          <a:bodyPr/>
          <a:lstStyle/>
          <a:p>
            <a:endParaRPr lang="en-IN"/>
          </a:p>
        </p:txBody>
      </p:sp>
      <p:sp>
        <p:nvSpPr>
          <p:cNvPr id="7" name="Text 3"/>
          <p:cNvSpPr/>
          <p:nvPr/>
        </p:nvSpPr>
        <p:spPr>
          <a:xfrm flipH="1">
            <a:off x="1420009" y="3854172"/>
            <a:ext cx="2224375" cy="282893"/>
          </a:xfrm>
          <a:prstGeom prst="rect">
            <a:avLst/>
          </a:prstGeom>
          <a:noFill/>
          <a:ln/>
        </p:spPr>
        <p:txBody>
          <a:bodyPr wrap="none" rtlCol="0" anchor="t"/>
          <a:lstStyle/>
          <a:p>
            <a:pPr marL="0" indent="0" algn="ctr">
              <a:lnSpc>
                <a:spcPts val="2364"/>
              </a:lnSpc>
              <a:buNone/>
            </a:pPr>
            <a:r>
              <a:rPr lang="en-US" sz="1891" b="1" dirty="0">
                <a:solidFill>
                  <a:srgbClr val="272525"/>
                </a:solidFill>
                <a:latin typeface="p22-mackinac-pro" pitchFamily="34" charset="0"/>
                <a:ea typeface="p22-mackinac-pro" pitchFamily="34" charset="-122"/>
                <a:cs typeface="p22-mackinac-pro" pitchFamily="34" charset="-120"/>
              </a:rPr>
              <a:t>1</a:t>
            </a:r>
            <a:endParaRPr lang="en-US" sz="1891" dirty="0"/>
          </a:p>
        </p:txBody>
      </p:sp>
      <p:sp>
        <p:nvSpPr>
          <p:cNvPr id="8" name="Text 4"/>
          <p:cNvSpPr/>
          <p:nvPr/>
        </p:nvSpPr>
        <p:spPr>
          <a:xfrm>
            <a:off x="2858155" y="3832398"/>
            <a:ext cx="2902864" cy="500301"/>
          </a:xfrm>
          <a:prstGeom prst="rect">
            <a:avLst/>
          </a:prstGeom>
          <a:noFill/>
          <a:ln/>
        </p:spPr>
        <p:txBody>
          <a:bodyPr wrap="square" rtlCol="0" anchor="t"/>
          <a:lstStyle/>
          <a:p>
            <a:pPr marL="0" indent="0">
              <a:lnSpc>
                <a:spcPts val="1970"/>
              </a:lnSpc>
              <a:buNone/>
            </a:pPr>
            <a:r>
              <a:rPr lang="en-US" sz="2000" b="1" dirty="0">
                <a:solidFill>
                  <a:srgbClr val="272525"/>
                </a:solidFill>
                <a:latin typeface="p22-mackinac-pro" pitchFamily="34" charset="0"/>
                <a:ea typeface="p22-mackinac-pro" pitchFamily="34" charset="-122"/>
                <a:cs typeface="p22-mackinac-pro" pitchFamily="34" charset="-120"/>
              </a:rPr>
              <a:t>Local Feature Extraction</a:t>
            </a:r>
            <a:endParaRPr lang="en-US" sz="2000" dirty="0"/>
          </a:p>
        </p:txBody>
      </p:sp>
      <p:sp>
        <p:nvSpPr>
          <p:cNvPr id="9" name="Text 5"/>
          <p:cNvSpPr/>
          <p:nvPr/>
        </p:nvSpPr>
        <p:spPr>
          <a:xfrm>
            <a:off x="2818859" y="4362212"/>
            <a:ext cx="2948226" cy="3330893"/>
          </a:xfrm>
          <a:prstGeom prst="rect">
            <a:avLst/>
          </a:prstGeom>
          <a:noFill/>
          <a:ln/>
        </p:spPr>
        <p:txBody>
          <a:bodyPr wrap="square" rtlCol="0" anchor="t"/>
          <a:lstStyle/>
          <a:p>
            <a:pPr marL="0" indent="0">
              <a:lnSpc>
                <a:spcPts val="2017"/>
              </a:lnSpc>
              <a:buNone/>
            </a:pPr>
            <a:r>
              <a:rPr lang="en-US" dirty="0"/>
              <a:t>Convolutional Neural Networks (CNNs) are highly effective at extracting local features from visual data, such as edges, shapes, and textures, through the use of convolutional layers and pooling operations. This makes them well-suited for tasks like image classification and object detection.    </a:t>
            </a:r>
          </a:p>
        </p:txBody>
      </p:sp>
      <p:sp>
        <p:nvSpPr>
          <p:cNvPr id="10" name="Shape 6"/>
          <p:cNvSpPr/>
          <p:nvPr/>
        </p:nvSpPr>
        <p:spPr>
          <a:xfrm>
            <a:off x="6073743" y="3847862"/>
            <a:ext cx="360164" cy="360164"/>
          </a:xfrm>
          <a:prstGeom prst="roundRect">
            <a:avLst>
              <a:gd name="adj" fmla="val 20002"/>
            </a:avLst>
          </a:prstGeom>
          <a:solidFill>
            <a:srgbClr val="CCEEFF"/>
          </a:solidFill>
          <a:ln w="7620">
            <a:solidFill>
              <a:srgbClr val="B2D4E5"/>
            </a:solidFill>
            <a:prstDash val="solid"/>
          </a:ln>
        </p:spPr>
        <p:txBody>
          <a:bodyPr/>
          <a:lstStyle/>
          <a:p>
            <a:endParaRPr lang="en-IN"/>
          </a:p>
        </p:txBody>
      </p:sp>
      <p:sp>
        <p:nvSpPr>
          <p:cNvPr id="11" name="Text 7"/>
          <p:cNvSpPr/>
          <p:nvPr/>
        </p:nvSpPr>
        <p:spPr>
          <a:xfrm>
            <a:off x="6211253" y="3836908"/>
            <a:ext cx="139779" cy="300157"/>
          </a:xfrm>
          <a:prstGeom prst="rect">
            <a:avLst/>
          </a:prstGeom>
          <a:noFill/>
          <a:ln/>
        </p:spPr>
        <p:txBody>
          <a:bodyPr wrap="none" rtlCol="0" anchor="t"/>
          <a:lstStyle/>
          <a:p>
            <a:pPr marL="0" indent="0" algn="ctr">
              <a:lnSpc>
                <a:spcPts val="2364"/>
              </a:lnSpc>
              <a:buNone/>
            </a:pPr>
            <a:r>
              <a:rPr lang="en-US" sz="1891" b="1" dirty="0">
                <a:solidFill>
                  <a:srgbClr val="272525"/>
                </a:solidFill>
                <a:latin typeface="p22-mackinac-pro" pitchFamily="34" charset="0"/>
                <a:ea typeface="p22-mackinac-pro" pitchFamily="34" charset="-122"/>
                <a:cs typeface="p22-mackinac-pro" pitchFamily="34" charset="-120"/>
              </a:rPr>
              <a:t>2</a:t>
            </a:r>
            <a:endParaRPr lang="en-US" sz="1891" dirty="0"/>
          </a:p>
        </p:txBody>
      </p:sp>
      <p:sp>
        <p:nvSpPr>
          <p:cNvPr id="12" name="Text 8"/>
          <p:cNvSpPr/>
          <p:nvPr/>
        </p:nvSpPr>
        <p:spPr>
          <a:xfrm>
            <a:off x="6621304" y="3861911"/>
            <a:ext cx="1907858" cy="250150"/>
          </a:xfrm>
          <a:prstGeom prst="rect">
            <a:avLst/>
          </a:prstGeom>
          <a:noFill/>
          <a:ln/>
        </p:spPr>
        <p:txBody>
          <a:bodyPr wrap="none" rtlCol="0" anchor="t"/>
          <a:lstStyle/>
          <a:p>
            <a:pPr marL="0" indent="0">
              <a:lnSpc>
                <a:spcPts val="1970"/>
              </a:lnSpc>
              <a:buNone/>
            </a:pPr>
            <a:r>
              <a:rPr lang="en-US" sz="2000" b="1" dirty="0">
                <a:solidFill>
                  <a:srgbClr val="272525"/>
                </a:solidFill>
                <a:latin typeface="p22-mackinac-pro" pitchFamily="34" charset="0"/>
                <a:ea typeface="p22-mackinac-pro" pitchFamily="34" charset="-122"/>
                <a:cs typeface="p22-mackinac-pro" pitchFamily="34" charset="-120"/>
              </a:rPr>
              <a:t>Inductive Bias</a:t>
            </a:r>
            <a:endParaRPr lang="en-US" sz="2000" dirty="0"/>
          </a:p>
        </p:txBody>
      </p:sp>
      <p:sp>
        <p:nvSpPr>
          <p:cNvPr id="13" name="Text 9"/>
          <p:cNvSpPr/>
          <p:nvPr/>
        </p:nvSpPr>
        <p:spPr>
          <a:xfrm>
            <a:off x="6619651" y="4362212"/>
            <a:ext cx="2429693" cy="2501167"/>
          </a:xfrm>
          <a:prstGeom prst="rect">
            <a:avLst/>
          </a:prstGeom>
          <a:noFill/>
          <a:ln/>
        </p:spPr>
        <p:txBody>
          <a:bodyPr wrap="square" rtlCol="0" anchor="t"/>
          <a:lstStyle/>
          <a:p>
            <a:pPr marL="0" indent="0">
              <a:lnSpc>
                <a:spcPts val="2017"/>
              </a:lnSpc>
              <a:buNone/>
            </a:pPr>
            <a:r>
              <a:rPr lang="en-US" dirty="0">
                <a:solidFill>
                  <a:srgbClr val="272525"/>
                </a:solidFill>
                <a:latin typeface="Eudoxus Sans" pitchFamily="34" charset="0"/>
                <a:ea typeface="Eudoxus Sans" pitchFamily="34" charset="-122"/>
                <a:cs typeface="Eudoxus Sans" pitchFamily="34" charset="-120"/>
              </a:rPr>
              <a:t>CNNs have an inherent inductive bias towards learning local, translation-invariant features, which can be limiting when dealing with complex, long-range dependencies in visual data.</a:t>
            </a:r>
          </a:p>
          <a:p>
            <a:pPr marL="0" indent="0">
              <a:lnSpc>
                <a:spcPts val="2017"/>
              </a:lnSpc>
              <a:buNone/>
            </a:pPr>
            <a:endParaRPr lang="en-US" dirty="0">
              <a:solidFill>
                <a:srgbClr val="272525"/>
              </a:solidFill>
              <a:latin typeface="Eudoxus Sans" pitchFamily="34" charset="0"/>
              <a:ea typeface="Eudoxus Sans" pitchFamily="34" charset="-122"/>
              <a:cs typeface="Eudoxus Sans" pitchFamily="34" charset="-120"/>
            </a:endParaRPr>
          </a:p>
        </p:txBody>
      </p:sp>
      <p:sp>
        <p:nvSpPr>
          <p:cNvPr id="14" name="Shape 10"/>
          <p:cNvSpPr/>
          <p:nvPr/>
        </p:nvSpPr>
        <p:spPr>
          <a:xfrm>
            <a:off x="9567039" y="3839055"/>
            <a:ext cx="360164" cy="360164"/>
          </a:xfrm>
          <a:prstGeom prst="roundRect">
            <a:avLst>
              <a:gd name="adj" fmla="val 20002"/>
            </a:avLst>
          </a:prstGeom>
          <a:solidFill>
            <a:srgbClr val="CCEEFF"/>
          </a:solidFill>
          <a:ln w="7620">
            <a:solidFill>
              <a:srgbClr val="B2D4E5"/>
            </a:solidFill>
            <a:prstDash val="solid"/>
          </a:ln>
        </p:spPr>
        <p:txBody>
          <a:bodyPr/>
          <a:lstStyle/>
          <a:p>
            <a:endParaRPr lang="en-IN" dirty="0"/>
          </a:p>
        </p:txBody>
      </p:sp>
      <p:sp>
        <p:nvSpPr>
          <p:cNvPr id="15" name="Text 11"/>
          <p:cNvSpPr/>
          <p:nvPr/>
        </p:nvSpPr>
        <p:spPr>
          <a:xfrm>
            <a:off x="9675207" y="3836908"/>
            <a:ext cx="143828" cy="300157"/>
          </a:xfrm>
          <a:prstGeom prst="rect">
            <a:avLst/>
          </a:prstGeom>
          <a:noFill/>
          <a:ln/>
        </p:spPr>
        <p:txBody>
          <a:bodyPr wrap="none" rtlCol="0" anchor="t"/>
          <a:lstStyle/>
          <a:p>
            <a:pPr marL="0" indent="0" algn="ctr">
              <a:lnSpc>
                <a:spcPts val="2364"/>
              </a:lnSpc>
              <a:buNone/>
            </a:pPr>
            <a:r>
              <a:rPr lang="en-US" sz="1891" b="1" dirty="0">
                <a:solidFill>
                  <a:srgbClr val="272525"/>
                </a:solidFill>
                <a:latin typeface="p22-mackinac-pro" pitchFamily="34" charset="0"/>
                <a:ea typeface="p22-mackinac-pro" pitchFamily="34" charset="-122"/>
                <a:cs typeface="p22-mackinac-pro" pitchFamily="34" charset="-120"/>
              </a:rPr>
              <a:t>3</a:t>
            </a:r>
            <a:endParaRPr lang="en-US" sz="1891" dirty="0"/>
          </a:p>
        </p:txBody>
      </p:sp>
      <p:sp>
        <p:nvSpPr>
          <p:cNvPr id="16" name="Text 12"/>
          <p:cNvSpPr/>
          <p:nvPr/>
        </p:nvSpPr>
        <p:spPr>
          <a:xfrm>
            <a:off x="10035371" y="3861912"/>
            <a:ext cx="2486530" cy="470788"/>
          </a:xfrm>
          <a:prstGeom prst="rect">
            <a:avLst/>
          </a:prstGeom>
          <a:noFill/>
          <a:ln/>
        </p:spPr>
        <p:txBody>
          <a:bodyPr wrap="square" rtlCol="0" anchor="t"/>
          <a:lstStyle/>
          <a:p>
            <a:pPr marL="0" indent="0">
              <a:lnSpc>
                <a:spcPts val="1970"/>
              </a:lnSpc>
              <a:buNone/>
            </a:pPr>
            <a:r>
              <a:rPr lang="en-US" sz="2000" b="1" dirty="0">
                <a:solidFill>
                  <a:srgbClr val="272525"/>
                </a:solidFill>
                <a:latin typeface="p22-mackinac-pro" pitchFamily="34" charset="0"/>
                <a:ea typeface="p22-mackinac-pro" pitchFamily="34" charset="-122"/>
                <a:cs typeface="p22-mackinac-pro" pitchFamily="34" charset="-120"/>
              </a:rPr>
              <a:t>Scalability Challenges</a:t>
            </a:r>
            <a:endParaRPr lang="en-US" sz="2000" dirty="0"/>
          </a:p>
        </p:txBody>
      </p:sp>
      <p:sp>
        <p:nvSpPr>
          <p:cNvPr id="17" name="Text 13"/>
          <p:cNvSpPr/>
          <p:nvPr/>
        </p:nvSpPr>
        <p:spPr>
          <a:xfrm>
            <a:off x="9982465" y="4332700"/>
            <a:ext cx="2948226" cy="2687702"/>
          </a:xfrm>
          <a:prstGeom prst="rect">
            <a:avLst/>
          </a:prstGeom>
          <a:noFill/>
          <a:ln/>
        </p:spPr>
        <p:txBody>
          <a:bodyPr wrap="square" rtlCol="0" anchor="t"/>
          <a:lstStyle/>
          <a:p>
            <a:pPr marL="0" indent="0">
              <a:lnSpc>
                <a:spcPts val="2017"/>
              </a:lnSpc>
              <a:buNone/>
            </a:pPr>
            <a:r>
              <a:rPr lang="en-US" dirty="0">
                <a:solidFill>
                  <a:srgbClr val="272525"/>
                </a:solidFill>
                <a:latin typeface="Eudoxus Sans" pitchFamily="34" charset="0"/>
                <a:ea typeface="Eudoxus Sans" pitchFamily="34" charset="-122"/>
                <a:cs typeface="Eudoxus Sans" pitchFamily="34" charset="-120"/>
              </a:rPr>
              <a:t>As the size and complexity of visual data increases, the computational and memory requirements of CNNs can become prohibitive, making them less scalable to larger, high-resolution images or video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716"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3604617" y="430292"/>
            <a:ext cx="8250310" cy="976551"/>
          </a:xfrm>
          <a:prstGeom prst="rect">
            <a:avLst/>
          </a:prstGeom>
          <a:noFill/>
          <a:ln/>
        </p:spPr>
        <p:txBody>
          <a:bodyPr wrap="square" rtlCol="0" anchor="t"/>
          <a:lstStyle/>
          <a:p>
            <a:pPr marL="0" indent="0">
              <a:lnSpc>
                <a:spcPts val="3844"/>
              </a:lnSpc>
              <a:buNone/>
            </a:pPr>
            <a:r>
              <a:rPr lang="en-US" sz="3200" b="1" dirty="0">
                <a:solidFill>
                  <a:srgbClr val="000000"/>
                </a:solidFill>
                <a:latin typeface="p22-mackinac-pro" pitchFamily="34" charset="0"/>
                <a:ea typeface="p22-mackinac-pro" pitchFamily="34" charset="-122"/>
                <a:cs typeface="p22-mackinac-pro" pitchFamily="34" charset="-120"/>
              </a:rPr>
              <a:t>Attention Mechanism in Vision Transformers</a:t>
            </a:r>
            <a:endParaRPr lang="en-US" sz="3200" dirty="0"/>
          </a:p>
        </p:txBody>
      </p:sp>
      <p:sp>
        <p:nvSpPr>
          <p:cNvPr id="5" name="Shape 2"/>
          <p:cNvSpPr/>
          <p:nvPr/>
        </p:nvSpPr>
        <p:spPr>
          <a:xfrm>
            <a:off x="3604617" y="5009198"/>
            <a:ext cx="7421047" cy="31194"/>
          </a:xfrm>
          <a:prstGeom prst="roundRect">
            <a:avLst>
              <a:gd name="adj" fmla="val 225381"/>
            </a:avLst>
          </a:prstGeom>
          <a:solidFill>
            <a:srgbClr val="B2D4E5"/>
          </a:solidFill>
          <a:ln/>
        </p:spPr>
        <p:txBody>
          <a:bodyPr/>
          <a:lstStyle/>
          <a:p>
            <a:endParaRPr lang="en-IN"/>
          </a:p>
        </p:txBody>
      </p:sp>
      <p:sp>
        <p:nvSpPr>
          <p:cNvPr id="6" name="Shape 3"/>
          <p:cNvSpPr/>
          <p:nvPr/>
        </p:nvSpPr>
        <p:spPr>
          <a:xfrm>
            <a:off x="5405199" y="4462463"/>
            <a:ext cx="31194" cy="546735"/>
          </a:xfrm>
          <a:prstGeom prst="roundRect">
            <a:avLst>
              <a:gd name="adj" fmla="val 225381"/>
            </a:avLst>
          </a:prstGeom>
          <a:solidFill>
            <a:srgbClr val="B2D4E5"/>
          </a:solidFill>
          <a:ln/>
        </p:spPr>
        <p:txBody>
          <a:bodyPr/>
          <a:lstStyle/>
          <a:p>
            <a:endParaRPr lang="en-IN"/>
          </a:p>
        </p:txBody>
      </p:sp>
      <p:sp>
        <p:nvSpPr>
          <p:cNvPr id="7" name="Shape 4"/>
          <p:cNvSpPr/>
          <p:nvPr/>
        </p:nvSpPr>
        <p:spPr>
          <a:xfrm>
            <a:off x="5245060" y="4833461"/>
            <a:ext cx="351473" cy="351472"/>
          </a:xfrm>
          <a:prstGeom prst="roundRect">
            <a:avLst>
              <a:gd name="adj" fmla="val 20003"/>
            </a:avLst>
          </a:prstGeom>
          <a:solidFill>
            <a:srgbClr val="CCEEFF"/>
          </a:solidFill>
          <a:ln w="7620">
            <a:solidFill>
              <a:srgbClr val="B2D4E5"/>
            </a:solidFill>
            <a:prstDash val="solid"/>
          </a:ln>
        </p:spPr>
        <p:txBody>
          <a:bodyPr/>
          <a:lstStyle/>
          <a:p>
            <a:endParaRPr lang="en-IN"/>
          </a:p>
        </p:txBody>
      </p:sp>
      <p:sp>
        <p:nvSpPr>
          <p:cNvPr id="8" name="Text 5"/>
          <p:cNvSpPr/>
          <p:nvPr/>
        </p:nvSpPr>
        <p:spPr>
          <a:xfrm>
            <a:off x="5373172" y="4862751"/>
            <a:ext cx="95250" cy="292894"/>
          </a:xfrm>
          <a:prstGeom prst="rect">
            <a:avLst/>
          </a:prstGeom>
          <a:noFill/>
          <a:ln/>
        </p:spPr>
        <p:txBody>
          <a:bodyPr wrap="none" rtlCol="0" anchor="t"/>
          <a:lstStyle/>
          <a:p>
            <a:pPr marL="0" indent="0" algn="ctr">
              <a:lnSpc>
                <a:spcPts val="2307"/>
              </a:lnSpc>
              <a:buNone/>
            </a:pPr>
            <a:r>
              <a:rPr lang="en-US" sz="1845" b="1" dirty="0">
                <a:solidFill>
                  <a:srgbClr val="272525"/>
                </a:solidFill>
                <a:latin typeface="p22-mackinac-pro" pitchFamily="34" charset="0"/>
                <a:ea typeface="p22-mackinac-pro" pitchFamily="34" charset="-122"/>
                <a:cs typeface="p22-mackinac-pro" pitchFamily="34" charset="-120"/>
              </a:rPr>
              <a:t>1</a:t>
            </a:r>
            <a:endParaRPr lang="en-US" sz="1845" dirty="0"/>
          </a:p>
        </p:txBody>
      </p:sp>
      <p:sp>
        <p:nvSpPr>
          <p:cNvPr id="9" name="Text 6"/>
          <p:cNvSpPr/>
          <p:nvPr/>
        </p:nvSpPr>
        <p:spPr>
          <a:xfrm>
            <a:off x="3098202" y="1436134"/>
            <a:ext cx="3299027" cy="417194"/>
          </a:xfrm>
          <a:prstGeom prst="rect">
            <a:avLst/>
          </a:prstGeom>
          <a:noFill/>
          <a:ln/>
        </p:spPr>
        <p:txBody>
          <a:bodyPr wrap="none" rtlCol="0" anchor="t"/>
          <a:lstStyle/>
          <a:p>
            <a:pPr marL="0" indent="0" algn="ctr">
              <a:lnSpc>
                <a:spcPts val="1922"/>
              </a:lnSpc>
              <a:buNone/>
            </a:pPr>
            <a:r>
              <a:rPr lang="en-US" sz="2000" b="1" dirty="0">
                <a:solidFill>
                  <a:srgbClr val="272525"/>
                </a:solidFill>
                <a:latin typeface="p22-mackinac-pro" pitchFamily="34" charset="0"/>
                <a:ea typeface="p22-mackinac-pro" pitchFamily="34" charset="-122"/>
                <a:cs typeface="p22-mackinac-pro" pitchFamily="34" charset="-120"/>
              </a:rPr>
              <a:t>Self-Attention</a:t>
            </a:r>
            <a:endParaRPr lang="en-US" sz="2000" dirty="0"/>
          </a:p>
        </p:txBody>
      </p:sp>
      <p:sp>
        <p:nvSpPr>
          <p:cNvPr id="10" name="Text 7"/>
          <p:cNvSpPr/>
          <p:nvPr/>
        </p:nvSpPr>
        <p:spPr>
          <a:xfrm>
            <a:off x="2494695" y="1947029"/>
            <a:ext cx="4586072" cy="2631877"/>
          </a:xfrm>
          <a:prstGeom prst="rect">
            <a:avLst/>
          </a:prstGeom>
          <a:noFill/>
          <a:ln/>
        </p:spPr>
        <p:txBody>
          <a:bodyPr wrap="square" rtlCol="0" anchor="t"/>
          <a:lstStyle/>
          <a:p>
            <a:pPr marL="0" indent="0" algn="ctr">
              <a:lnSpc>
                <a:spcPts val="1968"/>
              </a:lnSpc>
              <a:buNone/>
            </a:pPr>
            <a:r>
              <a:rPr lang="en-US" dirty="0">
                <a:latin typeface="Eudoxus Sans"/>
                <a:ea typeface="Sans Serif Collection" panose="020B0502040504020204" pitchFamily="34" charset="0"/>
                <a:cs typeface="Sans Serif Collection" panose="020B0502040504020204" pitchFamily="34" charset="0"/>
              </a:rPr>
              <a:t>The core of the Vision Transformer architecture is the self-attention mechanism, which allows the model to dynamically weigh the importance of different regions of an input image when making predictions. This enables the model to capture long-range dependencies and global context, overcoming the local-feature limitation of CNNs.</a:t>
            </a:r>
          </a:p>
          <a:p>
            <a:pPr marL="0" indent="0" algn="ctr">
              <a:lnSpc>
                <a:spcPts val="1968"/>
              </a:lnSpc>
              <a:buNone/>
            </a:pPr>
            <a:endParaRPr lang="en-US" sz="123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1" name="Shape 8"/>
          <p:cNvSpPr/>
          <p:nvPr/>
        </p:nvSpPr>
        <p:spPr>
          <a:xfrm>
            <a:off x="7299484" y="5009198"/>
            <a:ext cx="31194" cy="546735"/>
          </a:xfrm>
          <a:prstGeom prst="roundRect">
            <a:avLst>
              <a:gd name="adj" fmla="val 225381"/>
            </a:avLst>
          </a:prstGeom>
          <a:solidFill>
            <a:srgbClr val="B2D4E5"/>
          </a:solidFill>
          <a:ln/>
        </p:spPr>
        <p:txBody>
          <a:bodyPr/>
          <a:lstStyle/>
          <a:p>
            <a:endParaRPr lang="en-IN"/>
          </a:p>
        </p:txBody>
      </p:sp>
      <p:sp>
        <p:nvSpPr>
          <p:cNvPr id="12" name="Shape 9"/>
          <p:cNvSpPr/>
          <p:nvPr/>
        </p:nvSpPr>
        <p:spPr>
          <a:xfrm>
            <a:off x="7139345" y="4833461"/>
            <a:ext cx="351473" cy="351472"/>
          </a:xfrm>
          <a:prstGeom prst="roundRect">
            <a:avLst>
              <a:gd name="adj" fmla="val 20003"/>
            </a:avLst>
          </a:prstGeom>
          <a:solidFill>
            <a:srgbClr val="CCEEFF"/>
          </a:solidFill>
          <a:ln w="7620">
            <a:solidFill>
              <a:srgbClr val="B2D4E5"/>
            </a:solidFill>
            <a:prstDash val="solid"/>
          </a:ln>
        </p:spPr>
        <p:txBody>
          <a:bodyPr/>
          <a:lstStyle/>
          <a:p>
            <a:endParaRPr lang="en-IN"/>
          </a:p>
        </p:txBody>
      </p:sp>
      <p:sp>
        <p:nvSpPr>
          <p:cNvPr id="13" name="Text 10"/>
          <p:cNvSpPr/>
          <p:nvPr/>
        </p:nvSpPr>
        <p:spPr>
          <a:xfrm>
            <a:off x="7246858" y="4862751"/>
            <a:ext cx="136446" cy="292894"/>
          </a:xfrm>
          <a:prstGeom prst="rect">
            <a:avLst/>
          </a:prstGeom>
          <a:noFill/>
          <a:ln/>
        </p:spPr>
        <p:txBody>
          <a:bodyPr wrap="none" rtlCol="0" anchor="t"/>
          <a:lstStyle/>
          <a:p>
            <a:pPr marL="0" indent="0" algn="ctr">
              <a:lnSpc>
                <a:spcPts val="2307"/>
              </a:lnSpc>
              <a:buNone/>
            </a:pPr>
            <a:r>
              <a:rPr lang="en-US" sz="1845" b="1" dirty="0">
                <a:solidFill>
                  <a:srgbClr val="272525"/>
                </a:solidFill>
                <a:latin typeface="p22-mackinac-pro" pitchFamily="34" charset="0"/>
                <a:ea typeface="p22-mackinac-pro" pitchFamily="34" charset="-122"/>
                <a:cs typeface="p22-mackinac-pro" pitchFamily="34" charset="-120"/>
              </a:rPr>
              <a:t>2</a:t>
            </a:r>
            <a:endParaRPr lang="en-US" sz="1845" dirty="0"/>
          </a:p>
        </p:txBody>
      </p:sp>
      <p:sp>
        <p:nvSpPr>
          <p:cNvPr id="14" name="Text 11"/>
          <p:cNvSpPr/>
          <p:nvPr/>
        </p:nvSpPr>
        <p:spPr>
          <a:xfrm>
            <a:off x="6338649" y="5712143"/>
            <a:ext cx="1952863" cy="244078"/>
          </a:xfrm>
          <a:prstGeom prst="rect">
            <a:avLst/>
          </a:prstGeom>
          <a:noFill/>
          <a:ln/>
        </p:spPr>
        <p:txBody>
          <a:bodyPr wrap="none" rtlCol="0" anchor="t"/>
          <a:lstStyle/>
          <a:p>
            <a:pPr marL="0" indent="0" algn="ctr">
              <a:lnSpc>
                <a:spcPts val="1922"/>
              </a:lnSpc>
              <a:buNone/>
            </a:pPr>
            <a:r>
              <a:rPr lang="en-US" sz="2000" b="1" dirty="0">
                <a:solidFill>
                  <a:srgbClr val="272525"/>
                </a:solidFill>
                <a:latin typeface="p22-mackinac-pro" pitchFamily="34" charset="0"/>
                <a:ea typeface="p22-mackinac-pro" pitchFamily="34" charset="-122"/>
                <a:cs typeface="p22-mackinac-pro" pitchFamily="34" charset="-120"/>
              </a:rPr>
              <a:t>Positional Encoding</a:t>
            </a:r>
            <a:endParaRPr lang="en-US" sz="2000" dirty="0"/>
          </a:p>
        </p:txBody>
      </p:sp>
      <p:sp>
        <p:nvSpPr>
          <p:cNvPr id="15" name="Text 12"/>
          <p:cNvSpPr/>
          <p:nvPr/>
        </p:nvSpPr>
        <p:spPr>
          <a:xfrm>
            <a:off x="4173968" y="6227684"/>
            <a:ext cx="6851696" cy="1571624"/>
          </a:xfrm>
          <a:prstGeom prst="rect">
            <a:avLst/>
          </a:prstGeom>
          <a:noFill/>
          <a:ln/>
        </p:spPr>
        <p:txBody>
          <a:bodyPr wrap="square" rtlCol="0" anchor="t"/>
          <a:lstStyle/>
          <a:p>
            <a:pPr marL="0" indent="0" algn="ctr">
              <a:lnSpc>
                <a:spcPts val="1968"/>
              </a:lnSpc>
              <a:buNone/>
            </a:pPr>
            <a:r>
              <a:rPr lang="en-US" dirty="0"/>
              <a:t>Since transformers do not have an inherent understanding of the spatial structure of images, ViTs use positional encoding to inject information about the relative position of image patches into the input. This allows the model to learn the spatial relationships between different parts of the image.</a:t>
            </a:r>
          </a:p>
          <a:p>
            <a:pPr marL="0" indent="0" algn="ctr">
              <a:lnSpc>
                <a:spcPts val="1968"/>
              </a:lnSpc>
              <a:buNone/>
            </a:pPr>
            <a:endParaRPr lang="en-US" dirty="0"/>
          </a:p>
        </p:txBody>
      </p:sp>
      <p:sp>
        <p:nvSpPr>
          <p:cNvPr id="16" name="Shape 13"/>
          <p:cNvSpPr/>
          <p:nvPr/>
        </p:nvSpPr>
        <p:spPr>
          <a:xfrm>
            <a:off x="9193768" y="4462463"/>
            <a:ext cx="31194" cy="546735"/>
          </a:xfrm>
          <a:prstGeom prst="roundRect">
            <a:avLst>
              <a:gd name="adj" fmla="val 225381"/>
            </a:avLst>
          </a:prstGeom>
          <a:solidFill>
            <a:srgbClr val="B2D4E5"/>
          </a:solidFill>
          <a:ln/>
        </p:spPr>
        <p:txBody>
          <a:bodyPr/>
          <a:lstStyle/>
          <a:p>
            <a:endParaRPr lang="en-IN"/>
          </a:p>
        </p:txBody>
      </p:sp>
      <p:sp>
        <p:nvSpPr>
          <p:cNvPr id="17" name="Shape 14"/>
          <p:cNvSpPr/>
          <p:nvPr/>
        </p:nvSpPr>
        <p:spPr>
          <a:xfrm>
            <a:off x="9033629" y="4833461"/>
            <a:ext cx="351473" cy="351472"/>
          </a:xfrm>
          <a:prstGeom prst="roundRect">
            <a:avLst>
              <a:gd name="adj" fmla="val 20003"/>
            </a:avLst>
          </a:prstGeom>
          <a:solidFill>
            <a:srgbClr val="CCEEFF"/>
          </a:solidFill>
          <a:ln w="7620">
            <a:solidFill>
              <a:srgbClr val="B2D4E5"/>
            </a:solidFill>
            <a:prstDash val="solid"/>
          </a:ln>
        </p:spPr>
        <p:txBody>
          <a:bodyPr/>
          <a:lstStyle/>
          <a:p>
            <a:endParaRPr lang="en-IN"/>
          </a:p>
        </p:txBody>
      </p:sp>
      <p:sp>
        <p:nvSpPr>
          <p:cNvPr id="18" name="Text 15"/>
          <p:cNvSpPr/>
          <p:nvPr/>
        </p:nvSpPr>
        <p:spPr>
          <a:xfrm>
            <a:off x="9139118" y="4862751"/>
            <a:ext cx="140375" cy="292894"/>
          </a:xfrm>
          <a:prstGeom prst="rect">
            <a:avLst/>
          </a:prstGeom>
          <a:noFill/>
          <a:ln/>
        </p:spPr>
        <p:txBody>
          <a:bodyPr wrap="none" rtlCol="0" anchor="t"/>
          <a:lstStyle/>
          <a:p>
            <a:pPr marL="0" indent="0" algn="ctr">
              <a:lnSpc>
                <a:spcPts val="2307"/>
              </a:lnSpc>
              <a:buNone/>
            </a:pPr>
            <a:r>
              <a:rPr lang="en-US" sz="1845" b="1" dirty="0">
                <a:solidFill>
                  <a:srgbClr val="272525"/>
                </a:solidFill>
                <a:latin typeface="p22-mackinac-pro" pitchFamily="34" charset="0"/>
                <a:ea typeface="p22-mackinac-pro" pitchFamily="34" charset="-122"/>
                <a:cs typeface="p22-mackinac-pro" pitchFamily="34" charset="-120"/>
              </a:rPr>
              <a:t>3</a:t>
            </a:r>
            <a:endParaRPr lang="en-US" sz="1845" dirty="0"/>
          </a:p>
        </p:txBody>
      </p:sp>
      <p:sp>
        <p:nvSpPr>
          <p:cNvPr id="19" name="Text 16"/>
          <p:cNvSpPr/>
          <p:nvPr/>
        </p:nvSpPr>
        <p:spPr>
          <a:xfrm>
            <a:off x="8181498" y="1500545"/>
            <a:ext cx="4480253" cy="712708"/>
          </a:xfrm>
          <a:prstGeom prst="rect">
            <a:avLst/>
          </a:prstGeom>
          <a:noFill/>
          <a:ln/>
        </p:spPr>
        <p:txBody>
          <a:bodyPr wrap="none" rtlCol="0" anchor="t"/>
          <a:lstStyle/>
          <a:p>
            <a:pPr marL="0" indent="0" algn="ctr">
              <a:lnSpc>
                <a:spcPts val="1922"/>
              </a:lnSpc>
              <a:buNone/>
            </a:pPr>
            <a:r>
              <a:rPr lang="en-US" sz="2000" b="1" dirty="0">
                <a:solidFill>
                  <a:srgbClr val="272525"/>
                </a:solidFill>
                <a:latin typeface="p22-mackinac-pro" pitchFamily="34" charset="0"/>
                <a:ea typeface="p22-mackinac-pro" pitchFamily="34" charset="-122"/>
                <a:cs typeface="p22-mackinac-pro" pitchFamily="34" charset="-120"/>
              </a:rPr>
              <a:t>Multi-Head Attention</a:t>
            </a:r>
            <a:endParaRPr lang="en-US" sz="2000" dirty="0"/>
          </a:p>
        </p:txBody>
      </p:sp>
      <p:sp>
        <p:nvSpPr>
          <p:cNvPr id="20" name="Text 17"/>
          <p:cNvSpPr/>
          <p:nvPr/>
        </p:nvSpPr>
        <p:spPr>
          <a:xfrm>
            <a:off x="7861682" y="1978225"/>
            <a:ext cx="5033395" cy="2183486"/>
          </a:xfrm>
          <a:prstGeom prst="rect">
            <a:avLst/>
          </a:prstGeom>
          <a:noFill/>
          <a:ln/>
        </p:spPr>
        <p:txBody>
          <a:bodyPr wrap="square" rtlCol="0" anchor="t"/>
          <a:lstStyle/>
          <a:p>
            <a:pPr marL="0" indent="0" algn="ctr">
              <a:lnSpc>
                <a:spcPts val="1968"/>
              </a:lnSpc>
              <a:buNone/>
            </a:pPr>
            <a:r>
              <a:rPr lang="en-US" dirty="0">
                <a:latin typeface="Eudoxus Sans"/>
              </a:rPr>
              <a:t>ViTs employ a multi-head attention mechanism, where multiple attention heads operate in parallel, each focusing on different aspects of the input image. This allows the model to learn diverse and complementary representations, further enhancing its ability to capture complex visual patterns.</a:t>
            </a:r>
          </a:p>
          <a:p>
            <a:pPr marL="0" indent="0" algn="ctr">
              <a:lnSpc>
                <a:spcPts val="1968"/>
              </a:lnSpc>
              <a:buNone/>
            </a:pPr>
            <a:endParaRPr lang="en-US" dirty="0">
              <a:latin typeface="Eudoxus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391"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2037993" y="972860"/>
            <a:ext cx="9764435"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Basic Architecture of Vision Transformers</a:t>
            </a:r>
            <a:endParaRPr lang="en-US" sz="4374" dirty="0"/>
          </a:p>
        </p:txBody>
      </p:sp>
      <p:sp>
        <p:nvSpPr>
          <p:cNvPr id="5" name="Text 2"/>
          <p:cNvSpPr/>
          <p:nvPr/>
        </p:nvSpPr>
        <p:spPr>
          <a:xfrm>
            <a:off x="2037993" y="2222659"/>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Input Preprocessing</a:t>
            </a:r>
            <a:endParaRPr lang="en-US" sz="2187" dirty="0"/>
          </a:p>
        </p:txBody>
      </p:sp>
      <p:sp>
        <p:nvSpPr>
          <p:cNvPr id="6" name="Text 3"/>
          <p:cNvSpPr/>
          <p:nvPr/>
        </p:nvSpPr>
        <p:spPr>
          <a:xfrm>
            <a:off x="2037993" y="2792016"/>
            <a:ext cx="3156347" cy="426481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input image is first divided into a grid of non-overlapping patches, which are then linearly projected into a sequence of embedding vectors. These embeddings are then passed through a series of transformer encoder layers, which apply self-attention and feed-forward operations to extract high-level visual features.</a:t>
            </a:r>
            <a:endParaRPr lang="en-US" sz="1750" dirty="0"/>
          </a:p>
        </p:txBody>
      </p:sp>
      <p:sp>
        <p:nvSpPr>
          <p:cNvPr id="7" name="Text 4"/>
          <p:cNvSpPr/>
          <p:nvPr/>
        </p:nvSpPr>
        <p:spPr>
          <a:xfrm>
            <a:off x="5743932" y="2222659"/>
            <a:ext cx="2870121"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Transformer Encoder</a:t>
            </a:r>
            <a:endParaRPr lang="en-US" sz="2187" dirty="0"/>
          </a:p>
        </p:txBody>
      </p:sp>
      <p:sp>
        <p:nvSpPr>
          <p:cNvPr id="8" name="Text 5"/>
          <p:cNvSpPr/>
          <p:nvPr/>
        </p:nvSpPr>
        <p:spPr>
          <a:xfrm>
            <a:off x="5743932" y="2792016"/>
            <a:ext cx="3156347" cy="4264819"/>
          </a:xfrm>
          <a:prstGeom prst="rect">
            <a:avLst/>
          </a:prstGeom>
          <a:noFill/>
          <a:ln/>
        </p:spPr>
        <p:txBody>
          <a:bodyPr wrap="square" rtlCol="0" anchor="t"/>
          <a:lstStyle/>
          <a:p>
            <a:pPr marL="0" indent="0">
              <a:lnSpc>
                <a:spcPts val="2799"/>
              </a:lnSpc>
              <a:buNone/>
            </a:pPr>
            <a:r>
              <a:rPr lang="en-US" sz="1750" dirty="0"/>
              <a:t>The transformer encoder consists of multiple layers, each containing a multi-head self-attention mechanism and a feed-forward neural network. These layers learn to effectively capture the global context and long-range dependencies in the visual data, enabling the model to make more informed and accurate predictions.</a:t>
            </a:r>
          </a:p>
          <a:p>
            <a:pPr marL="0" indent="0">
              <a:lnSpc>
                <a:spcPts val="2799"/>
              </a:lnSpc>
              <a:buNone/>
            </a:pPr>
            <a:endParaRPr lang="en-US" sz="1750" dirty="0"/>
          </a:p>
        </p:txBody>
      </p:sp>
      <p:sp>
        <p:nvSpPr>
          <p:cNvPr id="9" name="Text 6"/>
          <p:cNvSpPr/>
          <p:nvPr/>
        </p:nvSpPr>
        <p:spPr>
          <a:xfrm>
            <a:off x="9449872" y="2222659"/>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Classification Head</a:t>
            </a:r>
            <a:endParaRPr lang="en-US" sz="2187" dirty="0"/>
          </a:p>
        </p:txBody>
      </p:sp>
      <p:sp>
        <p:nvSpPr>
          <p:cNvPr id="10" name="Text 7"/>
          <p:cNvSpPr/>
          <p:nvPr/>
        </p:nvSpPr>
        <p:spPr>
          <a:xfrm>
            <a:off x="9449872" y="2792016"/>
            <a:ext cx="3156347" cy="3198614"/>
          </a:xfrm>
          <a:prstGeom prst="rect">
            <a:avLst/>
          </a:prstGeom>
          <a:noFill/>
          <a:ln/>
        </p:spPr>
        <p:txBody>
          <a:bodyPr wrap="square" rtlCol="0" anchor="t"/>
          <a:lstStyle/>
          <a:p>
            <a:pPr marL="0" indent="0">
              <a:lnSpc>
                <a:spcPts val="2799"/>
              </a:lnSpc>
              <a:buNone/>
            </a:pPr>
            <a:r>
              <a:rPr lang="en-US" sz="1750" dirty="0"/>
              <a:t>The final layer of the </a:t>
            </a:r>
            <a:r>
              <a:rPr lang="en-US" sz="1750" dirty="0" err="1"/>
              <a:t>ViT</a:t>
            </a:r>
            <a:r>
              <a:rPr lang="en-US" sz="1750" dirty="0"/>
              <a:t> architecture is a classification head, which takes the output representation from the transformer encoder and produces the final predictions for the target task, such as image classification or object detection.</a:t>
            </a:r>
          </a:p>
          <a:p>
            <a:pPr marL="0" indent="0">
              <a:lnSpc>
                <a:spcPts val="2799"/>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1005840" y="163150"/>
            <a:ext cx="12618720" cy="1056600"/>
          </a:xfrm>
          <a:prstGeom prst="rect">
            <a:avLst/>
          </a:prstGeom>
          <a:noFill/>
          <a:ln>
            <a:noFill/>
          </a:ln>
        </p:spPr>
        <p:txBody>
          <a:bodyPr spcFirstLastPara="1" wrap="square" lIns="109710" tIns="54840" rIns="109710" bIns="54840" anchor="ctr" anchorCtr="0">
            <a:noAutofit/>
          </a:bodyPr>
          <a:lstStyle/>
          <a:p>
            <a:pPr>
              <a:buSzPts val="4400"/>
            </a:pPr>
            <a:r>
              <a:rPr lang="en-IN"/>
              <a:t>METHODOLOGY (TRAINING)</a:t>
            </a:r>
            <a:endParaRPr/>
          </a:p>
        </p:txBody>
      </p:sp>
      <p:sp>
        <p:nvSpPr>
          <p:cNvPr id="224" name="Google Shape;224;p31"/>
          <p:cNvSpPr/>
          <p:nvPr/>
        </p:nvSpPr>
        <p:spPr>
          <a:xfrm>
            <a:off x="5562621" y="2017169"/>
            <a:ext cx="1665409"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225" name="Google Shape;225;p31"/>
          <p:cNvSpPr txBox="1"/>
          <p:nvPr/>
        </p:nvSpPr>
        <p:spPr>
          <a:xfrm>
            <a:off x="1022722" y="1972709"/>
            <a:ext cx="1818000" cy="1056696"/>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dirty="0">
                <a:solidFill>
                  <a:srgbClr val="000000"/>
                </a:solidFill>
                <a:latin typeface="Arial"/>
                <a:ea typeface="Arial"/>
                <a:cs typeface="Arial"/>
                <a:sym typeface="Arial"/>
              </a:rPr>
              <a:t>Large Dataset of Images</a:t>
            </a:r>
            <a:endParaRPr sz="1920" dirty="0">
              <a:solidFill>
                <a:srgbClr val="000000"/>
              </a:solidFill>
              <a:latin typeface="Arial"/>
              <a:ea typeface="Arial"/>
              <a:cs typeface="Arial"/>
              <a:sym typeface="Arial"/>
            </a:endParaRPr>
          </a:p>
        </p:txBody>
      </p:sp>
      <p:sp>
        <p:nvSpPr>
          <p:cNvPr id="226" name="Google Shape;226;p31"/>
          <p:cNvSpPr/>
          <p:nvPr/>
        </p:nvSpPr>
        <p:spPr>
          <a:xfrm>
            <a:off x="2840722" y="2017169"/>
            <a:ext cx="567720"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227" name="Google Shape;227;p31"/>
          <p:cNvSpPr txBox="1"/>
          <p:nvPr/>
        </p:nvSpPr>
        <p:spPr>
          <a:xfrm>
            <a:off x="3485700" y="1914212"/>
            <a:ext cx="1818000" cy="1056696"/>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dirty="0">
                <a:solidFill>
                  <a:srgbClr val="000000"/>
                </a:solidFill>
                <a:latin typeface="Arial"/>
                <a:ea typeface="Arial"/>
                <a:cs typeface="Arial"/>
                <a:sym typeface="Arial"/>
              </a:rPr>
              <a:t>1 Image</a:t>
            </a:r>
            <a:endParaRPr sz="2160" dirty="0"/>
          </a:p>
          <a:p>
            <a:pPr algn="ctr">
              <a:buClr>
                <a:srgbClr val="000000"/>
              </a:buClr>
              <a:buSzPts val="1600"/>
            </a:pPr>
            <a:r>
              <a:rPr lang="en-IN" sz="1920" dirty="0">
                <a:solidFill>
                  <a:srgbClr val="000000"/>
                </a:solidFill>
                <a:latin typeface="Arial"/>
                <a:ea typeface="Arial"/>
                <a:cs typeface="Arial"/>
                <a:sym typeface="Arial"/>
              </a:rPr>
              <a:t>(H x W x C)</a:t>
            </a:r>
            <a:endParaRPr sz="1920" dirty="0">
              <a:solidFill>
                <a:srgbClr val="000000"/>
              </a:solidFill>
              <a:latin typeface="Arial"/>
              <a:ea typeface="Arial"/>
              <a:cs typeface="Arial"/>
              <a:sym typeface="Arial"/>
            </a:endParaRPr>
          </a:p>
        </p:txBody>
      </p:sp>
      <p:sp>
        <p:nvSpPr>
          <p:cNvPr id="228" name="Google Shape;228;p31"/>
          <p:cNvSpPr txBox="1"/>
          <p:nvPr/>
        </p:nvSpPr>
        <p:spPr>
          <a:xfrm>
            <a:off x="5353146" y="1596687"/>
            <a:ext cx="1818000" cy="1933406"/>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dirty="0">
                <a:solidFill>
                  <a:srgbClr val="000000"/>
                </a:solidFill>
                <a:latin typeface="Arial"/>
                <a:ea typeface="Arial"/>
                <a:cs typeface="Arial"/>
                <a:sym typeface="Arial"/>
              </a:rPr>
              <a:t>Divide Image </a:t>
            </a:r>
            <a:endParaRPr sz="2160" dirty="0"/>
          </a:p>
          <a:p>
            <a:pPr algn="ctr">
              <a:buClr>
                <a:srgbClr val="000000"/>
              </a:buClr>
              <a:buSzPts val="1600"/>
            </a:pPr>
            <a:endParaRPr sz="1920" dirty="0">
              <a:solidFill>
                <a:srgbClr val="000000"/>
              </a:solidFill>
              <a:latin typeface="Arial"/>
              <a:ea typeface="Arial"/>
              <a:cs typeface="Arial"/>
              <a:sym typeface="Arial"/>
            </a:endParaRPr>
          </a:p>
          <a:p>
            <a:pPr algn="ctr">
              <a:buClr>
                <a:srgbClr val="000000"/>
              </a:buClr>
              <a:buSzPts val="1600"/>
            </a:pPr>
            <a:endParaRPr sz="1920" dirty="0">
              <a:solidFill>
                <a:srgbClr val="000000"/>
              </a:solidFill>
              <a:latin typeface="Arial"/>
              <a:ea typeface="Arial"/>
              <a:cs typeface="Arial"/>
              <a:sym typeface="Arial"/>
            </a:endParaRPr>
          </a:p>
          <a:p>
            <a:pPr algn="ctr">
              <a:buClr>
                <a:srgbClr val="000000"/>
              </a:buClr>
              <a:buSzPts val="1600"/>
            </a:pPr>
            <a:r>
              <a:rPr lang="en-IN" sz="1920" dirty="0">
                <a:solidFill>
                  <a:srgbClr val="000000"/>
                </a:solidFill>
                <a:latin typeface="Arial"/>
                <a:ea typeface="Arial"/>
                <a:cs typeface="Arial"/>
                <a:sym typeface="Arial"/>
              </a:rPr>
              <a:t>according to patch size </a:t>
            </a:r>
            <a:endParaRPr sz="2160" dirty="0"/>
          </a:p>
          <a:p>
            <a:pPr algn="ctr">
              <a:buClr>
                <a:srgbClr val="000000"/>
              </a:buClr>
              <a:buSzPts val="1600"/>
            </a:pPr>
            <a:r>
              <a:rPr lang="en-IN" sz="1920" dirty="0">
                <a:solidFill>
                  <a:srgbClr val="000000"/>
                </a:solidFill>
                <a:latin typeface="Arial"/>
                <a:ea typeface="Arial"/>
                <a:cs typeface="Arial"/>
                <a:sym typeface="Arial"/>
              </a:rPr>
              <a:t>(P x P)</a:t>
            </a:r>
            <a:endParaRPr sz="1920" dirty="0">
              <a:solidFill>
                <a:srgbClr val="000000"/>
              </a:solidFill>
              <a:latin typeface="Arial"/>
              <a:ea typeface="Arial"/>
              <a:cs typeface="Arial"/>
              <a:sym typeface="Arial"/>
            </a:endParaRPr>
          </a:p>
        </p:txBody>
      </p:sp>
      <p:sp>
        <p:nvSpPr>
          <p:cNvPr id="229" name="Google Shape;229;p31"/>
          <p:cNvSpPr/>
          <p:nvPr/>
        </p:nvSpPr>
        <p:spPr>
          <a:xfrm>
            <a:off x="7380621" y="1596686"/>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30" name="Google Shape;230;p31"/>
          <p:cNvSpPr/>
          <p:nvPr/>
        </p:nvSpPr>
        <p:spPr>
          <a:xfrm>
            <a:off x="8041062" y="2225736"/>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31" name="Google Shape;231;p31"/>
          <p:cNvSpPr/>
          <p:nvPr/>
        </p:nvSpPr>
        <p:spPr>
          <a:xfrm>
            <a:off x="7380621" y="2242985"/>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32" name="Google Shape;232;p31"/>
          <p:cNvSpPr/>
          <p:nvPr/>
        </p:nvSpPr>
        <p:spPr>
          <a:xfrm>
            <a:off x="8041062" y="1596687"/>
            <a:ext cx="450967" cy="479236"/>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33" name="Google Shape;233;p31"/>
          <p:cNvSpPr txBox="1"/>
          <p:nvPr/>
        </p:nvSpPr>
        <p:spPr>
          <a:xfrm>
            <a:off x="8808194" y="1595098"/>
            <a:ext cx="1818000" cy="1933406"/>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dirty="0">
                <a:solidFill>
                  <a:srgbClr val="000000"/>
                </a:solidFill>
                <a:latin typeface="Arial"/>
                <a:ea typeface="Arial"/>
                <a:cs typeface="Arial"/>
                <a:sym typeface="Arial"/>
              </a:rPr>
              <a:t>Flatten into a </a:t>
            </a:r>
            <a:endParaRPr sz="2160" dirty="0"/>
          </a:p>
          <a:p>
            <a:pPr algn="ctr">
              <a:buClr>
                <a:srgbClr val="000000"/>
              </a:buClr>
              <a:buSzPts val="1600"/>
            </a:pPr>
            <a:endParaRPr sz="1920" dirty="0">
              <a:solidFill>
                <a:srgbClr val="000000"/>
              </a:solidFill>
              <a:latin typeface="Arial"/>
              <a:ea typeface="Arial"/>
              <a:cs typeface="Arial"/>
              <a:sym typeface="Arial"/>
            </a:endParaRPr>
          </a:p>
          <a:p>
            <a:pPr algn="ctr">
              <a:buClr>
                <a:srgbClr val="000000"/>
              </a:buClr>
              <a:buSzPts val="1600"/>
            </a:pPr>
            <a:endParaRPr sz="1920" dirty="0">
              <a:solidFill>
                <a:srgbClr val="000000"/>
              </a:solidFill>
              <a:latin typeface="Arial"/>
              <a:ea typeface="Arial"/>
              <a:cs typeface="Arial"/>
              <a:sym typeface="Arial"/>
            </a:endParaRPr>
          </a:p>
          <a:p>
            <a:pPr algn="ctr">
              <a:buClr>
                <a:srgbClr val="000000"/>
              </a:buClr>
              <a:buSzPts val="1600"/>
            </a:pPr>
            <a:r>
              <a:rPr lang="en-IN" sz="1920" dirty="0">
                <a:solidFill>
                  <a:srgbClr val="000000"/>
                </a:solidFill>
                <a:latin typeface="Arial"/>
                <a:ea typeface="Arial"/>
                <a:cs typeface="Arial"/>
                <a:sym typeface="Arial"/>
              </a:rPr>
              <a:t>2-D sequence</a:t>
            </a:r>
            <a:endParaRPr sz="2160" dirty="0"/>
          </a:p>
          <a:p>
            <a:pPr algn="ctr">
              <a:buClr>
                <a:srgbClr val="000000"/>
              </a:buClr>
              <a:buSzPts val="1600"/>
            </a:pPr>
            <a:r>
              <a:rPr lang="en-IN" sz="1920" dirty="0">
                <a:solidFill>
                  <a:srgbClr val="000000"/>
                </a:solidFill>
                <a:latin typeface="Arial"/>
                <a:ea typeface="Arial"/>
                <a:cs typeface="Arial"/>
                <a:sym typeface="Arial"/>
              </a:rPr>
              <a:t>(N x P</a:t>
            </a:r>
            <a:r>
              <a:rPr lang="en-IN" sz="1920" baseline="30000" dirty="0">
                <a:solidFill>
                  <a:srgbClr val="000000"/>
                </a:solidFill>
                <a:latin typeface="Arial"/>
                <a:ea typeface="Arial"/>
                <a:cs typeface="Arial"/>
                <a:sym typeface="Arial"/>
              </a:rPr>
              <a:t>2</a:t>
            </a:r>
            <a:r>
              <a:rPr lang="en-IN" sz="1920" dirty="0">
                <a:solidFill>
                  <a:srgbClr val="000000"/>
                </a:solidFill>
                <a:latin typeface="Arial"/>
                <a:ea typeface="Arial"/>
                <a:cs typeface="Arial"/>
                <a:sym typeface="Arial"/>
              </a:rPr>
              <a:t>.C) </a:t>
            </a:r>
            <a:endParaRPr sz="2160" dirty="0"/>
          </a:p>
          <a:p>
            <a:pPr algn="ctr">
              <a:buClr>
                <a:srgbClr val="000000"/>
              </a:buClr>
              <a:buSzPts val="1600"/>
            </a:pPr>
            <a:endParaRPr sz="1920" dirty="0">
              <a:solidFill>
                <a:srgbClr val="000000"/>
              </a:solidFill>
              <a:latin typeface="Arial"/>
              <a:ea typeface="Arial"/>
              <a:cs typeface="Arial"/>
              <a:sym typeface="Arial"/>
            </a:endParaRPr>
          </a:p>
          <a:p>
            <a:pPr algn="ctr">
              <a:buClr>
                <a:srgbClr val="000000"/>
              </a:buClr>
              <a:buSzPts val="1600"/>
            </a:pPr>
            <a:endParaRPr sz="1920" dirty="0">
              <a:solidFill>
                <a:srgbClr val="000000"/>
              </a:solidFill>
              <a:latin typeface="Arial"/>
              <a:ea typeface="Arial"/>
              <a:cs typeface="Arial"/>
              <a:sym typeface="Arial"/>
            </a:endParaRPr>
          </a:p>
        </p:txBody>
      </p:sp>
      <p:sp>
        <p:nvSpPr>
          <p:cNvPr id="234" name="Google Shape;234;p31"/>
          <p:cNvSpPr/>
          <p:nvPr/>
        </p:nvSpPr>
        <p:spPr>
          <a:xfrm>
            <a:off x="9017758" y="2019317"/>
            <a:ext cx="1304015"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235" name="Google Shape;235;p31"/>
          <p:cNvSpPr/>
          <p:nvPr/>
        </p:nvSpPr>
        <p:spPr>
          <a:xfrm>
            <a:off x="10727496" y="2017169"/>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36" name="Google Shape;236;p31"/>
          <p:cNvSpPr/>
          <p:nvPr/>
        </p:nvSpPr>
        <p:spPr>
          <a:xfrm>
            <a:off x="11377318" y="2010965"/>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37" name="Google Shape;237;p31"/>
          <p:cNvSpPr/>
          <p:nvPr/>
        </p:nvSpPr>
        <p:spPr>
          <a:xfrm>
            <a:off x="11980876" y="2019317"/>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38" name="Google Shape;238;p31"/>
          <p:cNvSpPr/>
          <p:nvPr/>
        </p:nvSpPr>
        <p:spPr>
          <a:xfrm>
            <a:off x="12630697" y="2017736"/>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39" name="Google Shape;239;p31"/>
          <p:cNvSpPr/>
          <p:nvPr/>
        </p:nvSpPr>
        <p:spPr>
          <a:xfrm rot="5397821">
            <a:off x="11364047" y="3124021"/>
            <a:ext cx="1220995" cy="46368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240" name="Google Shape;240;p31"/>
          <p:cNvSpPr txBox="1"/>
          <p:nvPr/>
        </p:nvSpPr>
        <p:spPr>
          <a:xfrm>
            <a:off x="12141059" y="2652202"/>
            <a:ext cx="1818000" cy="1314305"/>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dirty="0">
                <a:solidFill>
                  <a:srgbClr val="000000"/>
                </a:solidFill>
                <a:latin typeface="Arial"/>
                <a:ea typeface="Arial"/>
                <a:cs typeface="Arial"/>
                <a:sym typeface="Arial"/>
              </a:rPr>
              <a:t>Append a learnable class token</a:t>
            </a:r>
            <a:endParaRPr sz="2160" dirty="0"/>
          </a:p>
          <a:p>
            <a:pPr algn="ctr"/>
            <a:r>
              <a:rPr lang="en-IN" sz="1920" dirty="0">
                <a:solidFill>
                  <a:srgbClr val="000000"/>
                </a:solidFill>
                <a:latin typeface="Arial"/>
                <a:ea typeface="Arial"/>
                <a:cs typeface="Arial"/>
                <a:sym typeface="Arial"/>
              </a:rPr>
              <a:t>(N+1) x P</a:t>
            </a:r>
            <a:r>
              <a:rPr lang="en-IN" sz="1920" baseline="30000" dirty="0">
                <a:solidFill>
                  <a:srgbClr val="000000"/>
                </a:solidFill>
                <a:latin typeface="Arial"/>
                <a:ea typeface="Arial"/>
                <a:cs typeface="Arial"/>
                <a:sym typeface="Arial"/>
              </a:rPr>
              <a:t>2</a:t>
            </a:r>
            <a:r>
              <a:rPr lang="en-IN" sz="1920" dirty="0">
                <a:solidFill>
                  <a:srgbClr val="000000"/>
                </a:solidFill>
                <a:latin typeface="Arial"/>
                <a:ea typeface="Arial"/>
                <a:cs typeface="Arial"/>
                <a:sym typeface="Arial"/>
              </a:rPr>
              <a:t>.C</a:t>
            </a:r>
            <a:endParaRPr sz="1920" dirty="0">
              <a:solidFill>
                <a:srgbClr val="000000"/>
              </a:solidFill>
              <a:latin typeface="Arial"/>
              <a:ea typeface="Arial"/>
              <a:cs typeface="Arial"/>
              <a:sym typeface="Arial"/>
            </a:endParaRPr>
          </a:p>
        </p:txBody>
      </p:sp>
      <p:sp>
        <p:nvSpPr>
          <p:cNvPr id="241" name="Google Shape;241;p31"/>
          <p:cNvSpPr/>
          <p:nvPr/>
        </p:nvSpPr>
        <p:spPr>
          <a:xfrm>
            <a:off x="11801656" y="4075429"/>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42" name="Google Shape;242;p31"/>
          <p:cNvSpPr/>
          <p:nvPr/>
        </p:nvSpPr>
        <p:spPr>
          <a:xfrm>
            <a:off x="12405214" y="4083781"/>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43" name="Google Shape;243;p31"/>
          <p:cNvSpPr/>
          <p:nvPr/>
        </p:nvSpPr>
        <p:spPr>
          <a:xfrm>
            <a:off x="13055035" y="4082201"/>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44" name="Google Shape;244;p31"/>
          <p:cNvSpPr/>
          <p:nvPr/>
        </p:nvSpPr>
        <p:spPr>
          <a:xfrm>
            <a:off x="11151834" y="4075429"/>
            <a:ext cx="450967" cy="46404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45" name="Google Shape;245;p31"/>
          <p:cNvSpPr/>
          <p:nvPr/>
        </p:nvSpPr>
        <p:spPr>
          <a:xfrm>
            <a:off x="10548276" y="4066888"/>
            <a:ext cx="450967" cy="455688"/>
          </a:xfrm>
          <a:prstGeom prst="triangle">
            <a:avLst>
              <a:gd name="adj" fmla="val 50000"/>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46" name="Google Shape;246;p31"/>
          <p:cNvSpPr txBox="1"/>
          <p:nvPr/>
        </p:nvSpPr>
        <p:spPr>
          <a:xfrm>
            <a:off x="12027139" y="4547821"/>
            <a:ext cx="1818000" cy="1314305"/>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dirty="0">
                <a:solidFill>
                  <a:srgbClr val="000000"/>
                </a:solidFill>
                <a:latin typeface="Arial"/>
                <a:ea typeface="Arial"/>
                <a:cs typeface="Arial"/>
                <a:sym typeface="Arial"/>
              </a:rPr>
              <a:t>Add Positional Embeddings</a:t>
            </a:r>
            <a:endParaRPr sz="2160" dirty="0"/>
          </a:p>
          <a:p>
            <a:pPr algn="ctr"/>
            <a:r>
              <a:rPr lang="en-IN" sz="1920" dirty="0">
                <a:solidFill>
                  <a:srgbClr val="000000"/>
                </a:solidFill>
                <a:latin typeface="Arial"/>
                <a:ea typeface="Arial"/>
                <a:cs typeface="Arial"/>
                <a:sym typeface="Arial"/>
              </a:rPr>
              <a:t>(N+1) x P</a:t>
            </a:r>
            <a:r>
              <a:rPr lang="en-IN" sz="1920" baseline="30000" dirty="0">
                <a:solidFill>
                  <a:srgbClr val="000000"/>
                </a:solidFill>
                <a:latin typeface="Arial"/>
                <a:ea typeface="Arial"/>
                <a:cs typeface="Arial"/>
                <a:sym typeface="Arial"/>
              </a:rPr>
              <a:t>2</a:t>
            </a:r>
            <a:r>
              <a:rPr lang="en-IN" sz="1920" dirty="0">
                <a:solidFill>
                  <a:srgbClr val="000000"/>
                </a:solidFill>
                <a:latin typeface="Arial"/>
                <a:ea typeface="Arial"/>
                <a:cs typeface="Arial"/>
                <a:sym typeface="Arial"/>
              </a:rPr>
              <a:t>.C</a:t>
            </a:r>
            <a:endParaRPr sz="1920" dirty="0">
              <a:solidFill>
                <a:srgbClr val="000000"/>
              </a:solidFill>
              <a:latin typeface="Arial"/>
              <a:ea typeface="Arial"/>
              <a:cs typeface="Arial"/>
              <a:sym typeface="Arial"/>
            </a:endParaRPr>
          </a:p>
        </p:txBody>
      </p:sp>
      <p:sp>
        <p:nvSpPr>
          <p:cNvPr id="247" name="Google Shape;247;p31"/>
          <p:cNvSpPr/>
          <p:nvPr/>
        </p:nvSpPr>
        <p:spPr>
          <a:xfrm rot="5397821">
            <a:off x="11406622" y="5006650"/>
            <a:ext cx="1134967" cy="46368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248" name="Google Shape;248;p31"/>
          <p:cNvSpPr/>
          <p:nvPr/>
        </p:nvSpPr>
        <p:spPr>
          <a:xfrm>
            <a:off x="11793779" y="5862126"/>
            <a:ext cx="450967" cy="46404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49" name="Google Shape;249;p31"/>
          <p:cNvSpPr/>
          <p:nvPr/>
        </p:nvSpPr>
        <p:spPr>
          <a:xfrm>
            <a:off x="12397337" y="5870478"/>
            <a:ext cx="450967" cy="46404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50" name="Google Shape;250;p31"/>
          <p:cNvSpPr/>
          <p:nvPr/>
        </p:nvSpPr>
        <p:spPr>
          <a:xfrm>
            <a:off x="13047159" y="5868898"/>
            <a:ext cx="450967" cy="46404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51" name="Google Shape;251;p31"/>
          <p:cNvSpPr/>
          <p:nvPr/>
        </p:nvSpPr>
        <p:spPr>
          <a:xfrm>
            <a:off x="11143957" y="5862126"/>
            <a:ext cx="450967" cy="46404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52" name="Google Shape;252;p31"/>
          <p:cNvSpPr/>
          <p:nvPr/>
        </p:nvSpPr>
        <p:spPr>
          <a:xfrm>
            <a:off x="10521556" y="5862126"/>
            <a:ext cx="450967" cy="455688"/>
          </a:xfrm>
          <a:prstGeom prst="triangle">
            <a:avLst>
              <a:gd name="adj" fmla="val 50000"/>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53" name="Google Shape;253;p31"/>
          <p:cNvSpPr txBox="1"/>
          <p:nvPr/>
        </p:nvSpPr>
        <p:spPr>
          <a:xfrm>
            <a:off x="8492029" y="5063636"/>
            <a:ext cx="1971269" cy="2237586"/>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a:solidFill>
                  <a:srgbClr val="000000"/>
                </a:solidFill>
                <a:latin typeface="Arial"/>
                <a:ea typeface="Arial"/>
                <a:cs typeface="Arial"/>
                <a:sym typeface="Arial"/>
              </a:rPr>
              <a:t>Linear Projection to fit</a:t>
            </a:r>
            <a:endParaRPr sz="2160"/>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r>
              <a:rPr lang="en-IN" sz="1920">
                <a:solidFill>
                  <a:srgbClr val="000000"/>
                </a:solidFill>
                <a:latin typeface="Arial"/>
                <a:ea typeface="Arial"/>
                <a:cs typeface="Arial"/>
                <a:sym typeface="Arial"/>
              </a:rPr>
              <a:t>Transformer Width</a:t>
            </a:r>
            <a:endParaRPr sz="2160"/>
          </a:p>
          <a:p>
            <a:pPr algn="ctr">
              <a:buClr>
                <a:srgbClr val="000000"/>
              </a:buClr>
              <a:buSzPts val="1600"/>
            </a:pPr>
            <a:r>
              <a:rPr lang="en-IN" sz="1920">
                <a:solidFill>
                  <a:srgbClr val="000000"/>
                </a:solidFill>
                <a:latin typeface="Arial"/>
                <a:ea typeface="Arial"/>
                <a:cs typeface="Arial"/>
                <a:sym typeface="Arial"/>
              </a:rPr>
              <a:t>(N + 1) x D</a:t>
            </a:r>
            <a:endParaRPr sz="2160"/>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endParaRPr sz="1920">
              <a:solidFill>
                <a:srgbClr val="000000"/>
              </a:solidFill>
              <a:latin typeface="Arial"/>
              <a:ea typeface="Arial"/>
              <a:cs typeface="Arial"/>
              <a:sym typeface="Arial"/>
            </a:endParaRPr>
          </a:p>
        </p:txBody>
      </p:sp>
      <p:sp>
        <p:nvSpPr>
          <p:cNvPr id="254" name="Google Shape;254;p31"/>
          <p:cNvSpPr/>
          <p:nvPr/>
        </p:nvSpPr>
        <p:spPr>
          <a:xfrm>
            <a:off x="8584901" y="5755053"/>
            <a:ext cx="1736872" cy="601147"/>
          </a:xfrm>
          <a:prstGeom prst="leftArrow">
            <a:avLst>
              <a:gd name="adj1" fmla="val 50000"/>
              <a:gd name="adj2" fmla="val 50000"/>
            </a:avLst>
          </a:prstGeom>
          <a:solidFill>
            <a:srgbClr val="D8D8D8"/>
          </a:solidFill>
          <a:ln w="127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55" name="Google Shape;255;p31"/>
          <p:cNvSpPr/>
          <p:nvPr/>
        </p:nvSpPr>
        <p:spPr>
          <a:xfrm>
            <a:off x="5562621" y="5477104"/>
            <a:ext cx="2787883" cy="1511864"/>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r>
              <a:rPr lang="en-IN" sz="2160" dirty="0">
                <a:solidFill>
                  <a:schemeClr val="dk1"/>
                </a:solidFill>
                <a:latin typeface="Calibri"/>
                <a:ea typeface="Calibri"/>
                <a:cs typeface="Calibri"/>
                <a:sym typeface="Calibri"/>
              </a:rPr>
              <a:t>Transformer Encoder</a:t>
            </a:r>
            <a:endParaRPr sz="2160" dirty="0"/>
          </a:p>
        </p:txBody>
      </p:sp>
      <p:sp>
        <p:nvSpPr>
          <p:cNvPr id="256" name="Google Shape;256;p31"/>
          <p:cNvSpPr/>
          <p:nvPr/>
        </p:nvSpPr>
        <p:spPr>
          <a:xfrm flipH="1">
            <a:off x="3951294" y="5586323"/>
            <a:ext cx="1473520" cy="769877"/>
          </a:xfrm>
          <a:prstGeom prst="bentUpArrow">
            <a:avLst>
              <a:gd name="adj1" fmla="val 25000"/>
              <a:gd name="adj2" fmla="val 36361"/>
              <a:gd name="adj3" fmla="val 35328"/>
            </a:avLst>
          </a:prstGeom>
          <a:solidFill>
            <a:srgbClr val="D8D8D8"/>
          </a:solidFill>
          <a:ln w="12700" cap="flat" cmpd="sng">
            <a:solidFill>
              <a:schemeClr val="dk2"/>
            </a:solidFill>
            <a:prstDash val="solid"/>
            <a:miter lim="800000"/>
            <a:headEnd type="none" w="sm" len="sm"/>
            <a:tailEnd type="none" w="sm" len="sm"/>
          </a:ln>
        </p:spPr>
        <p:txBody>
          <a:bodyPr spcFirstLastPara="1" wrap="square" lIns="109710" tIns="54840" rIns="109710" bIns="54840" anchor="ctr" anchorCtr="0">
            <a:noAutofit/>
          </a:bodyPr>
          <a:lstStyle/>
          <a:p>
            <a:pPr algn="ctr"/>
            <a:endParaRPr sz="2160">
              <a:solidFill>
                <a:schemeClr val="dk1"/>
              </a:solidFill>
              <a:latin typeface="Calibri"/>
              <a:ea typeface="Calibri"/>
              <a:cs typeface="Calibri"/>
              <a:sym typeface="Calibri"/>
            </a:endParaRPr>
          </a:p>
        </p:txBody>
      </p:sp>
      <p:sp>
        <p:nvSpPr>
          <p:cNvPr id="257" name="Google Shape;257;p31"/>
          <p:cNvSpPr/>
          <p:nvPr/>
        </p:nvSpPr>
        <p:spPr>
          <a:xfrm>
            <a:off x="3309961" y="4503069"/>
            <a:ext cx="2104958" cy="829129"/>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r>
              <a:rPr lang="en-IN" sz="2160" dirty="0">
                <a:solidFill>
                  <a:schemeClr val="dk1"/>
                </a:solidFill>
                <a:latin typeface="Calibri"/>
                <a:ea typeface="Calibri"/>
                <a:cs typeface="Calibri"/>
                <a:sym typeface="Calibri"/>
              </a:rPr>
              <a:t>MLP Head</a:t>
            </a:r>
            <a:endParaRPr sz="2160" dirty="0"/>
          </a:p>
        </p:txBody>
      </p:sp>
      <p:sp>
        <p:nvSpPr>
          <p:cNvPr id="258" name="Google Shape;258;p31"/>
          <p:cNvSpPr/>
          <p:nvPr/>
        </p:nvSpPr>
        <p:spPr>
          <a:xfrm flipH="1">
            <a:off x="2457858" y="4685612"/>
            <a:ext cx="567720"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259" name="Google Shape;259;p31"/>
          <p:cNvSpPr txBox="1"/>
          <p:nvPr/>
        </p:nvSpPr>
        <p:spPr>
          <a:xfrm>
            <a:off x="664819" y="4656764"/>
            <a:ext cx="1818000" cy="464040"/>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a:solidFill>
                  <a:srgbClr val="000000"/>
                </a:solidFill>
                <a:latin typeface="Arial"/>
                <a:ea typeface="Arial"/>
                <a:cs typeface="Arial"/>
                <a:sym typeface="Arial"/>
              </a:rPr>
              <a:t>CLASS</a:t>
            </a:r>
            <a:endParaRPr sz="1920">
              <a:solidFill>
                <a:srgbClr val="000000"/>
              </a:solidFill>
              <a:latin typeface="Arial"/>
              <a:ea typeface="Arial"/>
              <a:cs typeface="Arial"/>
              <a:sym typeface="Arial"/>
            </a:endParaRPr>
          </a:p>
        </p:txBody>
      </p:sp>
      <p:sp>
        <p:nvSpPr>
          <p:cNvPr id="260" name="Google Shape;260;p31"/>
          <p:cNvSpPr/>
          <p:nvPr/>
        </p:nvSpPr>
        <p:spPr>
          <a:xfrm>
            <a:off x="3506995" y="3171131"/>
            <a:ext cx="1775410" cy="77442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109710" tIns="54840" rIns="109710" bIns="54840" anchor="ctr" anchorCtr="0">
            <a:noAutofit/>
          </a:bodyPr>
          <a:lstStyle/>
          <a:p>
            <a:pPr algn="ctr"/>
            <a:r>
              <a:rPr lang="en-IN" sz="2160">
                <a:solidFill>
                  <a:schemeClr val="dk1"/>
                </a:solidFill>
                <a:latin typeface="Calibri"/>
                <a:ea typeface="Calibri"/>
                <a:cs typeface="Calibri"/>
                <a:sym typeface="Calibri"/>
              </a:rPr>
              <a:t>Continue</a:t>
            </a:r>
            <a:endParaRPr sz="2160"/>
          </a:p>
        </p:txBody>
      </p:sp>
      <p:sp>
        <p:nvSpPr>
          <p:cNvPr id="261" name="Google Shape;261;p31"/>
          <p:cNvSpPr/>
          <p:nvPr/>
        </p:nvSpPr>
        <p:spPr>
          <a:xfrm rot="5400000" flipH="1">
            <a:off x="4136768" y="4019244"/>
            <a:ext cx="455688"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262" name="Google Shape;262;p31"/>
          <p:cNvSpPr/>
          <p:nvPr/>
        </p:nvSpPr>
        <p:spPr>
          <a:xfrm rot="5400000" flipH="1">
            <a:off x="4158016" y="2596177"/>
            <a:ext cx="455688"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37"/>
          <p:cNvSpPr txBox="1">
            <a:spLocks noGrp="1"/>
          </p:cNvSpPr>
          <p:nvPr>
            <p:ph type="title"/>
          </p:nvPr>
        </p:nvSpPr>
        <p:spPr>
          <a:xfrm>
            <a:off x="629108" y="589512"/>
            <a:ext cx="7913027" cy="1950252"/>
          </a:xfrm>
          <a:prstGeom prst="rect">
            <a:avLst/>
          </a:prstGeom>
          <a:noFill/>
          <a:ln>
            <a:noFill/>
          </a:ln>
        </p:spPr>
        <p:txBody>
          <a:bodyPr spcFirstLastPara="1" wrap="square" lIns="109710" tIns="54840" rIns="109710" bIns="54840" anchor="ctr" anchorCtr="0">
            <a:noAutofit/>
          </a:bodyPr>
          <a:lstStyle/>
          <a:p>
            <a:pPr algn="ctr">
              <a:buClr>
                <a:srgbClr val="FFFFFF"/>
              </a:buClr>
              <a:buSzPts val="4400"/>
            </a:pPr>
            <a:r>
              <a:rPr lang="en-IN" b="1" dirty="0"/>
              <a:t>Transformer – Encoder</a:t>
            </a:r>
          </a:p>
        </p:txBody>
      </p:sp>
      <p:sp>
        <p:nvSpPr>
          <p:cNvPr id="361" name="Google Shape;361;p37"/>
          <p:cNvSpPr/>
          <p:nvPr/>
        </p:nvSpPr>
        <p:spPr>
          <a:xfrm>
            <a:off x="395020" y="2945882"/>
            <a:ext cx="4129396" cy="4896306"/>
          </a:xfrm>
          <a:prstGeom prst="rect">
            <a:avLst/>
          </a:prstGeom>
          <a:solidFill>
            <a:srgbClr val="7F7F7F">
              <a:alpha val="20000"/>
            </a:srgbClr>
          </a:solidFill>
          <a:ln>
            <a:noFill/>
          </a:ln>
        </p:spPr>
        <p:txBody>
          <a:bodyPr spcFirstLastPara="1" wrap="square" lIns="109710" tIns="54840" rIns="109710" bIns="54840" anchor="ctr" anchorCtr="0">
            <a:noAutofit/>
          </a:bodyPr>
          <a:lstStyle/>
          <a:p>
            <a:pPr algn="ctr">
              <a:buClr>
                <a:schemeClr val="lt1"/>
              </a:buClr>
              <a:buSzPts val="1800"/>
            </a:pPr>
            <a:endParaRPr sz="2160">
              <a:solidFill>
                <a:srgbClr val="FFFFFF"/>
              </a:solidFill>
              <a:latin typeface="Calibri"/>
              <a:ea typeface="Calibri"/>
              <a:cs typeface="Calibri"/>
              <a:sym typeface="Calibri"/>
            </a:endParaRPr>
          </a:p>
        </p:txBody>
      </p:sp>
      <p:pic>
        <p:nvPicPr>
          <p:cNvPr id="362" name="Google Shape;362;p37" descr="Diagram&#10;&#10;Description automatically generated"/>
          <p:cNvPicPr preferRelativeResize="0"/>
          <p:nvPr/>
        </p:nvPicPr>
        <p:blipFill rotWithShape="1">
          <a:blip r:embed="rId3">
            <a:alphaModFix/>
          </a:blip>
          <a:srcRect/>
          <a:stretch/>
        </p:blipFill>
        <p:spPr>
          <a:xfrm>
            <a:off x="883211" y="3201545"/>
            <a:ext cx="3172619" cy="4362352"/>
          </a:xfrm>
          <a:prstGeom prst="rect">
            <a:avLst/>
          </a:prstGeom>
          <a:noFill/>
          <a:ln>
            <a:noFill/>
          </a:ln>
        </p:spPr>
      </p:pic>
      <p:sp>
        <p:nvSpPr>
          <p:cNvPr id="363" name="Google Shape;363;p37"/>
          <p:cNvSpPr/>
          <p:nvPr/>
        </p:nvSpPr>
        <p:spPr>
          <a:xfrm>
            <a:off x="4729762" y="2945881"/>
            <a:ext cx="4129396" cy="4896306"/>
          </a:xfrm>
          <a:prstGeom prst="rect">
            <a:avLst/>
          </a:prstGeom>
          <a:solidFill>
            <a:srgbClr val="7F7F7F">
              <a:alpha val="20000"/>
            </a:srgbClr>
          </a:solidFill>
          <a:ln>
            <a:noFill/>
          </a:ln>
        </p:spPr>
        <p:txBody>
          <a:bodyPr spcFirstLastPara="1" wrap="square" lIns="109710" tIns="54840" rIns="109710" bIns="54840" anchor="ctr" anchorCtr="0">
            <a:noAutofit/>
          </a:bodyPr>
          <a:lstStyle/>
          <a:p>
            <a:pPr algn="ctr">
              <a:buClr>
                <a:schemeClr val="lt1"/>
              </a:buClr>
              <a:buSzPts val="1800"/>
            </a:pPr>
            <a:endParaRPr sz="2160">
              <a:solidFill>
                <a:srgbClr val="FFFFFF"/>
              </a:solidFill>
              <a:latin typeface="Calibri"/>
              <a:ea typeface="Calibri"/>
              <a:cs typeface="Calibri"/>
              <a:sym typeface="Calibri"/>
            </a:endParaRPr>
          </a:p>
        </p:txBody>
      </p:sp>
      <p:pic>
        <p:nvPicPr>
          <p:cNvPr id="364" name="Google Shape;364;p37" descr="Diagram&#10;&#10;Description automatically generated"/>
          <p:cNvPicPr preferRelativeResize="0"/>
          <p:nvPr/>
        </p:nvPicPr>
        <p:blipFill rotWithShape="1">
          <a:blip r:embed="rId4">
            <a:alphaModFix/>
          </a:blip>
          <a:srcRect/>
          <a:stretch/>
        </p:blipFill>
        <p:spPr>
          <a:xfrm>
            <a:off x="5049620" y="3201544"/>
            <a:ext cx="3515118" cy="4362353"/>
          </a:xfrm>
          <a:prstGeom prst="rect">
            <a:avLst/>
          </a:prstGeom>
          <a:noFill/>
          <a:ln>
            <a:noFill/>
          </a:ln>
        </p:spPr>
      </p:pic>
      <p:sp>
        <p:nvSpPr>
          <p:cNvPr id="366" name="Google Shape;366;p37"/>
          <p:cNvSpPr txBox="1">
            <a:spLocks noGrp="1"/>
          </p:cNvSpPr>
          <p:nvPr>
            <p:ph type="body" idx="1"/>
          </p:nvPr>
        </p:nvSpPr>
        <p:spPr>
          <a:xfrm>
            <a:off x="9547268" y="589513"/>
            <a:ext cx="4218154" cy="7252673"/>
          </a:xfrm>
          <a:prstGeom prst="rect">
            <a:avLst/>
          </a:prstGeom>
          <a:noFill/>
          <a:ln>
            <a:noFill/>
          </a:ln>
        </p:spPr>
        <p:txBody>
          <a:bodyPr spcFirstLastPara="1" wrap="square" lIns="109710" tIns="54840" rIns="109710" bIns="54840" anchor="ctr" anchorCtr="0">
            <a:noAutofit/>
          </a:bodyPr>
          <a:lstStyle/>
          <a:p>
            <a:pPr marL="274320" indent="-274320">
              <a:lnSpc>
                <a:spcPct val="80000"/>
              </a:lnSpc>
              <a:spcBef>
                <a:spcPts val="0"/>
              </a:spcBef>
              <a:buClr>
                <a:srgbClr val="FFFFFF"/>
              </a:buClr>
              <a:buSzPts val="1400"/>
            </a:pPr>
            <a:r>
              <a:rPr lang="en-IN" sz="1500" dirty="0">
                <a:latin typeface="Arial" panose="020B0604020202020204" pitchFamily="34" charset="0"/>
                <a:cs typeface="Arial" panose="020B0604020202020204" pitchFamily="34" charset="0"/>
              </a:rPr>
              <a:t>Like LSTM, Transformer is an architecture for transforming one sequence into another one with the help of two parts (Encoder and Decoder), but it differs from the existing seq2seq models because it does not imply any Recurrent Networks (GRU, LSTM, etc.).</a:t>
            </a:r>
            <a:endParaRPr sz="1500" dirty="0">
              <a:latin typeface="Arial" panose="020B0604020202020204" pitchFamily="34" charset="0"/>
              <a:cs typeface="Arial" panose="020B0604020202020204" pitchFamily="34" charset="0"/>
            </a:endParaRPr>
          </a:p>
          <a:p>
            <a:pPr marL="274320" indent="-274320">
              <a:lnSpc>
                <a:spcPct val="80000"/>
              </a:lnSpc>
              <a:buClr>
                <a:srgbClr val="FFFFFF"/>
              </a:buClr>
              <a:buSzPts val="1400"/>
            </a:pPr>
            <a:r>
              <a:rPr lang="en-IN" sz="1500" dirty="0">
                <a:latin typeface="Arial" panose="020B0604020202020204" pitchFamily="34" charset="0"/>
                <a:cs typeface="Arial" panose="020B0604020202020204" pitchFamily="34" charset="0"/>
              </a:rPr>
              <a:t>3 main parts : Position Embeddings + Multi Head Attention + Feed- forward Layers.</a:t>
            </a:r>
            <a:endParaRPr sz="1500" dirty="0">
              <a:latin typeface="Arial" panose="020B0604020202020204" pitchFamily="34" charset="0"/>
              <a:cs typeface="Arial" panose="020B0604020202020204" pitchFamily="34" charset="0"/>
            </a:endParaRPr>
          </a:p>
          <a:p>
            <a:pPr marL="274320" indent="-274320">
              <a:lnSpc>
                <a:spcPct val="80000"/>
              </a:lnSpc>
              <a:buClr>
                <a:srgbClr val="FFFFFF"/>
              </a:buClr>
              <a:buSzPts val="1400"/>
            </a:pPr>
            <a:r>
              <a:rPr lang="en-IN" sz="1500" dirty="0">
                <a:latin typeface="Arial" panose="020B0604020202020204" pitchFamily="34" charset="0"/>
                <a:cs typeface="Arial" panose="020B0604020202020204" pitchFamily="34" charset="0"/>
              </a:rPr>
              <a:t>Q (query) matrix : vector representation of one word in the sequence</a:t>
            </a:r>
            <a:endParaRPr sz="1500" dirty="0">
              <a:latin typeface="Arial" panose="020B0604020202020204" pitchFamily="34" charset="0"/>
              <a:cs typeface="Arial" panose="020B0604020202020204" pitchFamily="34" charset="0"/>
            </a:endParaRPr>
          </a:p>
          <a:p>
            <a:pPr marL="274320" indent="-274320">
              <a:lnSpc>
                <a:spcPct val="80000"/>
              </a:lnSpc>
              <a:buClr>
                <a:srgbClr val="FFFFFF"/>
              </a:buClr>
              <a:buSzPts val="1400"/>
            </a:pPr>
            <a:r>
              <a:rPr lang="en-IN" sz="1500" dirty="0">
                <a:latin typeface="Arial" panose="020B0604020202020204" pitchFamily="34" charset="0"/>
                <a:cs typeface="Arial" panose="020B0604020202020204" pitchFamily="34" charset="0"/>
              </a:rPr>
              <a:t> K (keys) matrix : vector representations of all the words in the sequence </a:t>
            </a:r>
            <a:endParaRPr sz="1500" dirty="0">
              <a:latin typeface="Arial" panose="020B0604020202020204" pitchFamily="34" charset="0"/>
              <a:cs typeface="Arial" panose="020B0604020202020204" pitchFamily="34" charset="0"/>
            </a:endParaRPr>
          </a:p>
          <a:p>
            <a:pPr marL="274320" indent="-274320">
              <a:lnSpc>
                <a:spcPct val="80000"/>
              </a:lnSpc>
              <a:buClr>
                <a:srgbClr val="FFFFFF"/>
              </a:buClr>
              <a:buSzPts val="1400"/>
            </a:pPr>
            <a:r>
              <a:rPr lang="en-IN" sz="1500" dirty="0">
                <a:latin typeface="Arial" panose="020B0604020202020204" pitchFamily="34" charset="0"/>
                <a:cs typeface="Arial" panose="020B0604020202020204" pitchFamily="34" charset="0"/>
              </a:rPr>
              <a:t>V (values) matrix : vector representations of all the words in the sequence. For the encoder, V consists of the same word sequence than Q.</a:t>
            </a:r>
            <a:endParaRPr sz="1500" dirty="0">
              <a:latin typeface="Arial" panose="020B0604020202020204" pitchFamily="34" charset="0"/>
              <a:cs typeface="Arial" panose="020B0604020202020204" pitchFamily="34" charset="0"/>
            </a:endParaRPr>
          </a:p>
          <a:p>
            <a:pPr marL="274320" indent="-274320">
              <a:lnSpc>
                <a:spcPct val="80000"/>
              </a:lnSpc>
              <a:buClr>
                <a:srgbClr val="FFFFFF"/>
              </a:buClr>
              <a:buSzPts val="1400"/>
            </a:pPr>
            <a:r>
              <a:rPr lang="en-IN" sz="1500" dirty="0">
                <a:latin typeface="Arial" panose="020B0604020202020204" pitchFamily="34" charset="0"/>
                <a:ea typeface="Calibri"/>
                <a:cs typeface="Arial" panose="020B0604020202020204" pitchFamily="34" charset="0"/>
                <a:sym typeface="Calibri"/>
              </a:rPr>
              <a:t>Attention weights = </a:t>
            </a:r>
            <a:r>
              <a:rPr lang="en-IN" sz="1500" dirty="0" err="1">
                <a:latin typeface="Arial" panose="020B0604020202020204" pitchFamily="34" charset="0"/>
                <a:ea typeface="Calibri"/>
                <a:cs typeface="Arial" panose="020B0604020202020204" pitchFamily="34" charset="0"/>
                <a:sym typeface="Calibri"/>
              </a:rPr>
              <a:t>softmax</a:t>
            </a:r>
            <a:r>
              <a:rPr lang="en-IN" sz="1500" dirty="0">
                <a:latin typeface="Arial" panose="020B0604020202020204" pitchFamily="34" charset="0"/>
                <a:ea typeface="Calibri"/>
                <a:cs typeface="Arial" panose="020B0604020202020204" pitchFamily="34" charset="0"/>
                <a:sym typeface="Calibri"/>
              </a:rPr>
              <a:t>(QK</a:t>
            </a:r>
            <a:r>
              <a:rPr lang="en-IN" sz="1500" baseline="30000" dirty="0">
                <a:latin typeface="Arial" panose="020B0604020202020204" pitchFamily="34" charset="0"/>
                <a:ea typeface="Calibri"/>
                <a:cs typeface="Arial" panose="020B0604020202020204" pitchFamily="34" charset="0"/>
                <a:sym typeface="Calibri"/>
              </a:rPr>
              <a:t>T </a:t>
            </a:r>
            <a:r>
              <a:rPr lang="en-IN" sz="1500" dirty="0">
                <a:latin typeface="Arial" panose="020B0604020202020204" pitchFamily="34" charset="0"/>
                <a:ea typeface="Calibri"/>
                <a:cs typeface="Arial" panose="020B0604020202020204" pitchFamily="34" charset="0"/>
                <a:sym typeface="Calibri"/>
              </a:rPr>
              <a:t>/d</a:t>
            </a:r>
            <a:r>
              <a:rPr lang="en-IN" sz="1500" baseline="-25000" dirty="0">
                <a:latin typeface="Arial" panose="020B0604020202020204" pitchFamily="34" charset="0"/>
                <a:ea typeface="Calibri"/>
                <a:cs typeface="Arial" panose="020B0604020202020204" pitchFamily="34" charset="0"/>
                <a:sym typeface="Calibri"/>
              </a:rPr>
              <a:t>k </a:t>
            </a:r>
            <a:r>
              <a:rPr lang="en-IN" sz="1500" dirty="0">
                <a:latin typeface="Arial" panose="020B0604020202020204" pitchFamily="34" charset="0"/>
                <a:ea typeface="Calibri"/>
                <a:cs typeface="Arial" panose="020B0604020202020204" pitchFamily="34" charset="0"/>
                <a:sym typeface="Calibri"/>
              </a:rPr>
              <a:t>)</a:t>
            </a:r>
            <a:endParaRPr sz="1500" baseline="-25000" dirty="0">
              <a:latin typeface="Arial" panose="020B0604020202020204" pitchFamily="34" charset="0"/>
              <a:ea typeface="Calibri"/>
              <a:cs typeface="Arial" panose="020B0604020202020204" pitchFamily="34" charset="0"/>
              <a:sym typeface="Calibri"/>
            </a:endParaRPr>
          </a:p>
          <a:p>
            <a:pPr marL="274320" indent="-167640">
              <a:lnSpc>
                <a:spcPct val="80000"/>
              </a:lnSpc>
              <a:buSzPts val="1400"/>
              <a:buNone/>
            </a:pPr>
            <a:endParaRPr sz="1500" baseline="30000" dirty="0">
              <a:latin typeface="Arial" panose="020B0604020202020204" pitchFamily="34" charset="0"/>
              <a:ea typeface="Calibri"/>
              <a:cs typeface="Arial" panose="020B0604020202020204" pitchFamily="34" charset="0"/>
              <a:sym typeface="Calibri"/>
            </a:endParaRPr>
          </a:p>
          <a:p>
            <a:pPr marL="342900" indent="-342900">
              <a:lnSpc>
                <a:spcPct val="80000"/>
              </a:lnSpc>
              <a:buClr>
                <a:srgbClr val="FFFFFF"/>
              </a:buClr>
              <a:buSzPts val="1400"/>
            </a:pPr>
            <a:r>
              <a:rPr lang="en-IN" sz="1500" dirty="0">
                <a:latin typeface="Arial" panose="020B0604020202020204" pitchFamily="34" charset="0"/>
                <a:ea typeface="Calibri"/>
                <a:cs typeface="Arial" panose="020B0604020202020204" pitchFamily="34" charset="0"/>
                <a:sym typeface="Calibri"/>
              </a:rPr>
              <a:t>These weights are defined by how each word of the sequence (represented by Q) is influenced by all the other words in the sequence (represented by K).</a:t>
            </a:r>
            <a:endParaRPr sz="1500" dirty="0">
              <a:latin typeface="Arial" panose="020B0604020202020204" pitchFamily="34" charset="0"/>
              <a:cs typeface="Arial" panose="020B0604020202020204" pitchFamily="34" charset="0"/>
            </a:endParaRPr>
          </a:p>
          <a:p>
            <a:pPr marL="342900" indent="-342900">
              <a:lnSpc>
                <a:spcPct val="80000"/>
              </a:lnSpc>
              <a:buClr>
                <a:srgbClr val="FFFFFF"/>
              </a:buClr>
              <a:buSzPts val="1400"/>
            </a:pPr>
            <a:r>
              <a:rPr lang="en-IN" sz="1500" dirty="0">
                <a:latin typeface="Arial" panose="020B0604020202020204" pitchFamily="34" charset="0"/>
                <a:ea typeface="Calibri"/>
                <a:cs typeface="Arial" panose="020B0604020202020204" pitchFamily="34" charset="0"/>
                <a:sym typeface="Calibri"/>
              </a:rPr>
              <a:t>Those weights are then applied to all the words in the sequence that are introduced in V. </a:t>
            </a:r>
            <a:endParaRPr sz="1500" dirty="0">
              <a:latin typeface="Arial" panose="020B0604020202020204" pitchFamily="34" charset="0"/>
              <a:ea typeface="Calibri"/>
              <a:cs typeface="Arial" panose="020B0604020202020204" pitchFamily="34" charset="0"/>
              <a:sym typeface="Calibri"/>
            </a:endParaRPr>
          </a:p>
          <a:p>
            <a:pPr marL="274320" indent="-190500">
              <a:lnSpc>
                <a:spcPct val="80000"/>
              </a:lnSpc>
              <a:buSzPts val="1100"/>
              <a:buNone/>
            </a:pPr>
            <a:endParaRPr sz="1500"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1009169" y="207511"/>
            <a:ext cx="12540575" cy="1351080"/>
          </a:xfrm>
          <a:prstGeom prst="rect">
            <a:avLst/>
          </a:prstGeom>
          <a:noFill/>
          <a:ln>
            <a:noFill/>
          </a:ln>
        </p:spPr>
        <p:txBody>
          <a:bodyPr spcFirstLastPara="1" wrap="square" lIns="109710" tIns="54840" rIns="109710" bIns="54840" anchor="ctr" anchorCtr="0">
            <a:noAutofit/>
          </a:bodyPr>
          <a:lstStyle/>
          <a:p>
            <a:pPr algn="ctr">
              <a:buSzPts val="4400"/>
            </a:pPr>
            <a:r>
              <a:rPr lang="en-IN" b="1" dirty="0"/>
              <a:t>Multi-Head Attention</a:t>
            </a:r>
            <a:endParaRPr b="1" dirty="0"/>
          </a:p>
        </p:txBody>
      </p:sp>
      <p:sp>
        <p:nvSpPr>
          <p:cNvPr id="372" name="Google Shape;372;p38"/>
          <p:cNvSpPr/>
          <p:nvPr/>
        </p:nvSpPr>
        <p:spPr>
          <a:xfrm>
            <a:off x="2827861" y="2016924"/>
            <a:ext cx="1665409"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373" name="Google Shape;373;p38"/>
          <p:cNvSpPr txBox="1"/>
          <p:nvPr/>
        </p:nvSpPr>
        <p:spPr>
          <a:xfrm>
            <a:off x="773756" y="1817636"/>
            <a:ext cx="1818000" cy="1056696"/>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a:solidFill>
                  <a:srgbClr val="000000"/>
                </a:solidFill>
                <a:latin typeface="Arial"/>
                <a:ea typeface="Arial"/>
                <a:cs typeface="Arial"/>
                <a:sym typeface="Arial"/>
              </a:rPr>
              <a:t>Input Sequence</a:t>
            </a:r>
            <a:endParaRPr sz="1920">
              <a:solidFill>
                <a:srgbClr val="000000"/>
              </a:solidFill>
              <a:latin typeface="Arial"/>
              <a:ea typeface="Arial"/>
              <a:cs typeface="Arial"/>
              <a:sym typeface="Arial"/>
            </a:endParaRPr>
          </a:p>
        </p:txBody>
      </p:sp>
      <p:sp>
        <p:nvSpPr>
          <p:cNvPr id="374" name="Google Shape;374;p38"/>
          <p:cNvSpPr txBox="1"/>
          <p:nvPr/>
        </p:nvSpPr>
        <p:spPr>
          <a:xfrm>
            <a:off x="2633513" y="1712623"/>
            <a:ext cx="1818000" cy="1933406"/>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dirty="0">
                <a:solidFill>
                  <a:srgbClr val="000000"/>
                </a:solidFill>
                <a:latin typeface="Arial"/>
                <a:ea typeface="Arial"/>
                <a:cs typeface="Arial"/>
                <a:sym typeface="Arial"/>
              </a:rPr>
              <a:t>Embed each </a:t>
            </a:r>
            <a:endParaRPr sz="2160" dirty="0"/>
          </a:p>
          <a:p>
            <a:pPr algn="ctr">
              <a:buClr>
                <a:srgbClr val="000000"/>
              </a:buClr>
              <a:buSzPts val="1600"/>
            </a:pPr>
            <a:endParaRPr sz="1920" dirty="0">
              <a:solidFill>
                <a:srgbClr val="000000"/>
              </a:solidFill>
              <a:latin typeface="Arial"/>
              <a:ea typeface="Arial"/>
              <a:cs typeface="Arial"/>
              <a:sym typeface="Arial"/>
            </a:endParaRPr>
          </a:p>
          <a:p>
            <a:pPr algn="ctr">
              <a:buClr>
                <a:srgbClr val="000000"/>
              </a:buClr>
              <a:buSzPts val="1600"/>
            </a:pPr>
            <a:r>
              <a:rPr lang="en-IN" sz="1920" dirty="0"/>
              <a:t>w</a:t>
            </a:r>
            <a:r>
              <a:rPr lang="en-IN" sz="1920" dirty="0">
                <a:solidFill>
                  <a:srgbClr val="000000"/>
                </a:solidFill>
                <a:latin typeface="Arial"/>
                <a:ea typeface="Arial"/>
                <a:cs typeface="Arial"/>
                <a:sym typeface="Arial"/>
              </a:rPr>
              <a:t>ord and add positional embedding</a:t>
            </a:r>
            <a:endParaRPr sz="2160" dirty="0"/>
          </a:p>
        </p:txBody>
      </p:sp>
      <p:sp>
        <p:nvSpPr>
          <p:cNvPr id="375" name="Google Shape;375;p38"/>
          <p:cNvSpPr txBox="1"/>
          <p:nvPr/>
        </p:nvSpPr>
        <p:spPr>
          <a:xfrm>
            <a:off x="5850141" y="1442547"/>
            <a:ext cx="1990004" cy="2203483"/>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a:solidFill>
                  <a:srgbClr val="000000"/>
                </a:solidFill>
                <a:latin typeface="Arial"/>
                <a:ea typeface="Arial"/>
                <a:cs typeface="Arial"/>
                <a:sym typeface="Arial"/>
              </a:rPr>
              <a:t>Split into number of heads and heads &amp; also create learnable matrices </a:t>
            </a:r>
            <a:endParaRPr sz="2160"/>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endParaRPr sz="1920">
              <a:solidFill>
                <a:srgbClr val="000000"/>
              </a:solidFill>
              <a:latin typeface="Arial"/>
              <a:ea typeface="Arial"/>
              <a:cs typeface="Arial"/>
              <a:sym typeface="Arial"/>
            </a:endParaRPr>
          </a:p>
        </p:txBody>
      </p:sp>
      <p:sp>
        <p:nvSpPr>
          <p:cNvPr id="376" name="Google Shape;376;p38"/>
          <p:cNvSpPr/>
          <p:nvPr/>
        </p:nvSpPr>
        <p:spPr>
          <a:xfrm>
            <a:off x="6279109" y="2080248"/>
            <a:ext cx="1304015"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pic>
        <p:nvPicPr>
          <p:cNvPr id="377" name="Google Shape;377;p38" descr="A picture containing table&#10;&#10;Description automatically generated"/>
          <p:cNvPicPr preferRelativeResize="0"/>
          <p:nvPr/>
        </p:nvPicPr>
        <p:blipFill rotWithShape="1">
          <a:blip r:embed="rId3">
            <a:alphaModFix/>
          </a:blip>
          <a:srcRect/>
          <a:stretch/>
        </p:blipFill>
        <p:spPr>
          <a:xfrm>
            <a:off x="4687616" y="1817636"/>
            <a:ext cx="1269389" cy="788747"/>
          </a:xfrm>
          <a:prstGeom prst="rect">
            <a:avLst/>
          </a:prstGeom>
          <a:noFill/>
          <a:ln>
            <a:noFill/>
          </a:ln>
        </p:spPr>
      </p:pic>
      <p:pic>
        <p:nvPicPr>
          <p:cNvPr id="378" name="Google Shape;378;p38" descr="A picture containing diagram&#10;&#10;Description automatically generated"/>
          <p:cNvPicPr preferRelativeResize="0"/>
          <p:nvPr/>
        </p:nvPicPr>
        <p:blipFill rotWithShape="1">
          <a:blip r:embed="rId4">
            <a:alphaModFix/>
          </a:blip>
          <a:srcRect/>
          <a:stretch/>
        </p:blipFill>
        <p:spPr>
          <a:xfrm>
            <a:off x="7724737" y="1393066"/>
            <a:ext cx="1714739" cy="3360889"/>
          </a:xfrm>
          <a:prstGeom prst="rect">
            <a:avLst/>
          </a:prstGeom>
          <a:noFill/>
          <a:ln>
            <a:noFill/>
          </a:ln>
        </p:spPr>
      </p:pic>
      <p:sp>
        <p:nvSpPr>
          <p:cNvPr id="379" name="Google Shape;379;p38"/>
          <p:cNvSpPr txBox="1"/>
          <p:nvPr/>
        </p:nvSpPr>
        <p:spPr>
          <a:xfrm>
            <a:off x="9324067" y="1493668"/>
            <a:ext cx="1990004" cy="2203483"/>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a:solidFill>
                  <a:srgbClr val="000000"/>
                </a:solidFill>
                <a:latin typeface="Arial"/>
                <a:ea typeface="Arial"/>
                <a:cs typeface="Arial"/>
                <a:sym typeface="Arial"/>
              </a:rPr>
              <a:t>Multiply with learnable</a:t>
            </a:r>
            <a:endParaRPr sz="2160"/>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r>
              <a:rPr lang="en-IN" sz="1920">
                <a:solidFill>
                  <a:srgbClr val="000000"/>
                </a:solidFill>
                <a:latin typeface="Arial"/>
                <a:ea typeface="Arial"/>
                <a:cs typeface="Arial"/>
                <a:sym typeface="Arial"/>
              </a:rPr>
              <a:t> matrices to get Q, K, V </a:t>
            </a:r>
            <a:endParaRPr sz="2160"/>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endParaRPr sz="1920">
              <a:solidFill>
                <a:srgbClr val="000000"/>
              </a:solidFill>
              <a:latin typeface="Arial"/>
              <a:ea typeface="Arial"/>
              <a:cs typeface="Arial"/>
              <a:sym typeface="Arial"/>
            </a:endParaRPr>
          </a:p>
        </p:txBody>
      </p:sp>
      <p:sp>
        <p:nvSpPr>
          <p:cNvPr id="380" name="Google Shape;380;p38"/>
          <p:cNvSpPr/>
          <p:nvPr/>
        </p:nvSpPr>
        <p:spPr>
          <a:xfrm>
            <a:off x="9691031" y="2080248"/>
            <a:ext cx="1304015"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pic>
        <p:nvPicPr>
          <p:cNvPr id="381" name="Google Shape;381;p38" descr="A picture containing diagram&#10;&#10;Description automatically generated"/>
          <p:cNvPicPr preferRelativeResize="0"/>
          <p:nvPr/>
        </p:nvPicPr>
        <p:blipFill rotWithShape="1">
          <a:blip r:embed="rId5">
            <a:alphaModFix/>
          </a:blip>
          <a:srcRect/>
          <a:stretch/>
        </p:blipFill>
        <p:spPr>
          <a:xfrm>
            <a:off x="11244063" y="1484519"/>
            <a:ext cx="1440382" cy="3269436"/>
          </a:xfrm>
          <a:prstGeom prst="rect">
            <a:avLst/>
          </a:prstGeom>
          <a:noFill/>
          <a:ln>
            <a:noFill/>
          </a:ln>
        </p:spPr>
      </p:pic>
      <p:sp>
        <p:nvSpPr>
          <p:cNvPr id="382" name="Google Shape;382;p38"/>
          <p:cNvSpPr/>
          <p:nvPr/>
        </p:nvSpPr>
        <p:spPr>
          <a:xfrm rot="5400000">
            <a:off x="11560927" y="4671007"/>
            <a:ext cx="1304015"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383" name="Google Shape;383;p38"/>
          <p:cNvSpPr txBox="1"/>
          <p:nvPr/>
        </p:nvSpPr>
        <p:spPr>
          <a:xfrm>
            <a:off x="12463739" y="3816630"/>
            <a:ext cx="2166840" cy="1431000"/>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a:solidFill>
                  <a:srgbClr val="000000"/>
                </a:solidFill>
                <a:latin typeface="Arial"/>
                <a:ea typeface="Arial"/>
                <a:cs typeface="Arial"/>
                <a:sym typeface="Arial"/>
              </a:rPr>
              <a:t>Calculate </a:t>
            </a:r>
            <a:r>
              <a:rPr lang="en-IN" sz="1920"/>
              <a:t>output</a:t>
            </a:r>
            <a:r>
              <a:rPr lang="en-IN" sz="1920">
                <a:solidFill>
                  <a:srgbClr val="000000"/>
                </a:solidFill>
                <a:latin typeface="Arial"/>
                <a:ea typeface="Arial"/>
                <a:cs typeface="Arial"/>
                <a:sym typeface="Arial"/>
              </a:rPr>
              <a:t> of each head:</a:t>
            </a:r>
            <a:endParaRPr sz="2160"/>
          </a:p>
          <a:p>
            <a:pPr algn="ctr"/>
            <a:r>
              <a:rPr lang="en-IN" sz="1920">
                <a:solidFill>
                  <a:srgbClr val="000000"/>
                </a:solidFill>
                <a:latin typeface="Arial"/>
                <a:ea typeface="Arial"/>
                <a:cs typeface="Arial"/>
                <a:sym typeface="Arial"/>
              </a:rPr>
              <a:t>softmax(QK</a:t>
            </a:r>
            <a:r>
              <a:rPr lang="en-IN" sz="1920" baseline="30000">
                <a:solidFill>
                  <a:srgbClr val="000000"/>
                </a:solidFill>
                <a:latin typeface="Arial"/>
                <a:ea typeface="Arial"/>
                <a:cs typeface="Arial"/>
                <a:sym typeface="Arial"/>
              </a:rPr>
              <a:t>T</a:t>
            </a:r>
            <a:r>
              <a:rPr lang="en-IN" sz="1920">
                <a:solidFill>
                  <a:srgbClr val="000000"/>
                </a:solidFill>
                <a:latin typeface="Arial"/>
                <a:ea typeface="Arial"/>
                <a:cs typeface="Arial"/>
                <a:sym typeface="Arial"/>
              </a:rPr>
              <a:t> /d</a:t>
            </a:r>
            <a:r>
              <a:rPr lang="en-IN" sz="1920" baseline="-25000">
                <a:solidFill>
                  <a:srgbClr val="000000"/>
                </a:solidFill>
                <a:latin typeface="Arial"/>
                <a:ea typeface="Arial"/>
                <a:cs typeface="Arial"/>
                <a:sym typeface="Arial"/>
              </a:rPr>
              <a:t>k</a:t>
            </a:r>
            <a:r>
              <a:rPr lang="en-IN" sz="1920">
                <a:solidFill>
                  <a:srgbClr val="000000"/>
                </a:solidFill>
                <a:latin typeface="Arial"/>
                <a:ea typeface="Arial"/>
                <a:cs typeface="Arial"/>
                <a:sym typeface="Arial"/>
              </a:rPr>
              <a:t> )V</a:t>
            </a:r>
            <a:endParaRPr sz="2160"/>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endParaRPr sz="1920">
              <a:solidFill>
                <a:srgbClr val="000000"/>
              </a:solidFill>
              <a:latin typeface="Arial"/>
              <a:ea typeface="Arial"/>
              <a:cs typeface="Arial"/>
              <a:sym typeface="Arial"/>
            </a:endParaRPr>
          </a:p>
        </p:txBody>
      </p:sp>
      <p:pic>
        <p:nvPicPr>
          <p:cNvPr id="384" name="Google Shape;384;p38" descr="A picture containing toiletry, drawing&#10;&#10;Description automatically generated"/>
          <p:cNvPicPr preferRelativeResize="0"/>
          <p:nvPr/>
        </p:nvPicPr>
        <p:blipFill rotWithShape="1">
          <a:blip r:embed="rId6">
            <a:alphaModFix/>
          </a:blip>
          <a:srcRect/>
          <a:stretch/>
        </p:blipFill>
        <p:spPr>
          <a:xfrm>
            <a:off x="12563605" y="5209563"/>
            <a:ext cx="1097434" cy="2972215"/>
          </a:xfrm>
          <a:prstGeom prst="rect">
            <a:avLst/>
          </a:prstGeom>
          <a:noFill/>
          <a:ln>
            <a:noFill/>
          </a:ln>
        </p:spPr>
      </p:pic>
      <p:sp>
        <p:nvSpPr>
          <p:cNvPr id="385" name="Google Shape;385;p38"/>
          <p:cNvSpPr/>
          <p:nvPr/>
        </p:nvSpPr>
        <p:spPr>
          <a:xfrm flipH="1">
            <a:off x="11094850" y="6463651"/>
            <a:ext cx="1304015" cy="4640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buSzPts val="1400"/>
            </a:pPr>
            <a:endParaRPr sz="1680">
              <a:solidFill>
                <a:srgbClr val="000000"/>
              </a:solidFill>
              <a:latin typeface="Arial"/>
              <a:ea typeface="Arial"/>
              <a:cs typeface="Arial"/>
              <a:sym typeface="Arial"/>
            </a:endParaRPr>
          </a:p>
        </p:txBody>
      </p:sp>
      <p:sp>
        <p:nvSpPr>
          <p:cNvPr id="386" name="Google Shape;386;p38"/>
          <p:cNvSpPr txBox="1"/>
          <p:nvPr/>
        </p:nvSpPr>
        <p:spPr>
          <a:xfrm>
            <a:off x="10866445" y="6048757"/>
            <a:ext cx="1818000" cy="1933406"/>
          </a:xfrm>
          <a:prstGeom prst="rect">
            <a:avLst/>
          </a:prstGeom>
          <a:noFill/>
          <a:ln>
            <a:noFill/>
          </a:ln>
        </p:spPr>
        <p:txBody>
          <a:bodyPr spcFirstLastPara="1" wrap="square" lIns="109710" tIns="109710" rIns="109710" bIns="109710" anchor="t" anchorCtr="0">
            <a:noAutofit/>
          </a:bodyPr>
          <a:lstStyle/>
          <a:p>
            <a:pPr algn="ctr">
              <a:buClr>
                <a:srgbClr val="000000"/>
              </a:buClr>
              <a:buSzPts val="1600"/>
            </a:pPr>
            <a:r>
              <a:rPr lang="en-IN" sz="1920">
                <a:solidFill>
                  <a:srgbClr val="000000"/>
                </a:solidFill>
                <a:latin typeface="Arial"/>
                <a:ea typeface="Arial"/>
                <a:cs typeface="Arial"/>
                <a:sym typeface="Arial"/>
              </a:rPr>
              <a:t>Concatenate </a:t>
            </a:r>
            <a:endParaRPr sz="2160"/>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endParaRPr sz="1920">
              <a:solidFill>
                <a:srgbClr val="000000"/>
              </a:solidFill>
              <a:latin typeface="Arial"/>
              <a:ea typeface="Arial"/>
              <a:cs typeface="Arial"/>
              <a:sym typeface="Arial"/>
            </a:endParaRPr>
          </a:p>
          <a:p>
            <a:pPr algn="ctr">
              <a:buClr>
                <a:srgbClr val="000000"/>
              </a:buClr>
              <a:buSzPts val="1600"/>
            </a:pPr>
            <a:r>
              <a:rPr lang="en-IN" sz="1920">
                <a:solidFill>
                  <a:srgbClr val="000000"/>
                </a:solidFill>
                <a:latin typeface="Arial"/>
                <a:ea typeface="Arial"/>
                <a:cs typeface="Arial"/>
                <a:sym typeface="Arial"/>
              </a:rPr>
              <a:t>the resulting matrices to produce O/P </a:t>
            </a:r>
            <a:endParaRPr sz="2160"/>
          </a:p>
        </p:txBody>
      </p:sp>
      <p:pic>
        <p:nvPicPr>
          <p:cNvPr id="387" name="Google Shape;387;p38" descr="Table, box and whisker chart&#10;&#10;Description automatically generated"/>
          <p:cNvPicPr preferRelativeResize="0"/>
          <p:nvPr/>
        </p:nvPicPr>
        <p:blipFill rotWithShape="1">
          <a:blip r:embed="rId7">
            <a:alphaModFix/>
          </a:blip>
          <a:srcRect/>
          <a:stretch/>
        </p:blipFill>
        <p:spPr>
          <a:xfrm>
            <a:off x="9132256" y="6088601"/>
            <a:ext cx="1862790" cy="1214140"/>
          </a:xfrm>
          <a:prstGeom prst="rect">
            <a:avLst/>
          </a:prstGeom>
          <a:noFill/>
          <a:ln>
            <a:noFill/>
          </a:ln>
        </p:spPr>
      </p:pic>
      <p:sp>
        <p:nvSpPr>
          <p:cNvPr id="388" name="Google Shape;388;p38"/>
          <p:cNvSpPr txBox="1"/>
          <p:nvPr/>
        </p:nvSpPr>
        <p:spPr>
          <a:xfrm>
            <a:off x="626190" y="4753950"/>
            <a:ext cx="6708960" cy="2378160"/>
          </a:xfrm>
          <a:prstGeom prst="rect">
            <a:avLst/>
          </a:prstGeom>
          <a:noFill/>
          <a:ln>
            <a:noFill/>
          </a:ln>
        </p:spPr>
        <p:txBody>
          <a:bodyPr spcFirstLastPara="1" wrap="square" lIns="109710" tIns="109710" rIns="109710" bIns="109710" anchor="t" anchorCtr="0">
            <a:noAutofit/>
          </a:bodyPr>
          <a:lstStyle/>
          <a:p>
            <a:pPr algn="just"/>
            <a:r>
              <a:rPr lang="en-IN" sz="2880">
                <a:latin typeface="Calibri"/>
                <a:ea typeface="Calibri"/>
                <a:cs typeface="Calibri"/>
                <a:sym typeface="Calibri"/>
              </a:rPr>
              <a:t>Multihead attention </a:t>
            </a:r>
            <a:r>
              <a:rPr lang="en-IN" sz="2880">
                <a:solidFill>
                  <a:srgbClr val="262626"/>
                </a:solidFill>
                <a:highlight>
                  <a:srgbClr val="FFFFFF"/>
                </a:highlight>
                <a:latin typeface="Calibri"/>
                <a:ea typeface="Calibri"/>
                <a:cs typeface="Calibri"/>
                <a:sym typeface="Calibri"/>
              </a:rPr>
              <a:t>allows the model to jointly attend to information from different representation subspaces and hence </a:t>
            </a:r>
            <a:r>
              <a:rPr lang="en-IN" sz="2880">
                <a:solidFill>
                  <a:srgbClr val="222222"/>
                </a:solidFill>
                <a:highlight>
                  <a:srgbClr val="FFFFFF"/>
                </a:highlight>
                <a:latin typeface="Calibri"/>
                <a:ea typeface="Calibri"/>
                <a:cs typeface="Calibri"/>
                <a:sym typeface="Calibri"/>
              </a:rPr>
              <a:t>expands the model’s ability to focus on different positions</a:t>
            </a:r>
            <a:endParaRPr sz="288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6414F-213B-A6C6-8B2F-87C98C7F601B}"/>
              </a:ext>
            </a:extLst>
          </p:cNvPr>
          <p:cNvPicPr>
            <a:picLocks noChangeAspect="1"/>
          </p:cNvPicPr>
          <p:nvPr/>
        </p:nvPicPr>
        <p:blipFill>
          <a:blip r:embed="rId2"/>
          <a:stretch>
            <a:fillRect/>
          </a:stretch>
        </p:blipFill>
        <p:spPr>
          <a:xfrm>
            <a:off x="1330036" y="0"/>
            <a:ext cx="11970327" cy="8229600"/>
          </a:xfrm>
          <a:prstGeom prst="rect">
            <a:avLst/>
          </a:prstGeom>
        </p:spPr>
      </p:pic>
    </p:spTree>
    <p:extLst>
      <p:ext uri="{BB962C8B-B14F-4D97-AF65-F5344CB8AC3E}">
        <p14:creationId xmlns:p14="http://schemas.microsoft.com/office/powerpoint/2010/main" val="167469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3"/>
          <p:cNvSpPr txBox="1">
            <a:spLocks noGrp="1"/>
          </p:cNvSpPr>
          <p:nvPr>
            <p:ph type="title"/>
          </p:nvPr>
        </p:nvSpPr>
        <p:spPr>
          <a:xfrm>
            <a:off x="1005840" y="144600"/>
            <a:ext cx="12618720" cy="1335600"/>
          </a:xfrm>
          <a:prstGeom prst="rect">
            <a:avLst/>
          </a:prstGeom>
        </p:spPr>
        <p:txBody>
          <a:bodyPr spcFirstLastPara="1" wrap="square" lIns="109710" tIns="54840" rIns="109710" bIns="54840" anchor="ctr" anchorCtr="0">
            <a:noAutofit/>
          </a:bodyPr>
          <a:lstStyle/>
          <a:p>
            <a:pPr algn="ctr"/>
            <a:r>
              <a:rPr lang="en-IN" b="1" dirty="0"/>
              <a:t>Model Architecture</a:t>
            </a:r>
            <a:endParaRPr b="1" dirty="0"/>
          </a:p>
        </p:txBody>
      </p:sp>
      <p:pic>
        <p:nvPicPr>
          <p:cNvPr id="474" name="Google Shape;474;p43"/>
          <p:cNvPicPr preferRelativeResize="0"/>
          <p:nvPr/>
        </p:nvPicPr>
        <p:blipFill>
          <a:blip r:embed="rId3">
            <a:alphaModFix/>
          </a:blip>
          <a:stretch>
            <a:fillRect/>
          </a:stretch>
        </p:blipFill>
        <p:spPr>
          <a:xfrm>
            <a:off x="1890330" y="2028991"/>
            <a:ext cx="10629900" cy="55435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197</TotalTime>
  <Words>1693</Words>
  <Application>Microsoft Office PowerPoint</Application>
  <PresentationFormat>Custom</PresentationFormat>
  <Paragraphs>132</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Eudoxus Sans</vt:lpstr>
      <vt:lpstr>p22-mackinac-pro</vt:lpstr>
      <vt:lpstr>Posterama</vt:lpstr>
      <vt:lpstr>Sans Serif Collection</vt:lpstr>
      <vt:lpstr>Office Theme</vt:lpstr>
      <vt:lpstr>PowerPoint Presentation</vt:lpstr>
      <vt:lpstr>PowerPoint Presentation</vt:lpstr>
      <vt:lpstr>PowerPoint Presentation</vt:lpstr>
      <vt:lpstr>PowerPoint Presentation</vt:lpstr>
      <vt:lpstr>METHODOLOGY (TRAINING)</vt:lpstr>
      <vt:lpstr>Transformer – Encoder</vt:lpstr>
      <vt:lpstr>Multi-Head Attention</vt:lpstr>
      <vt:lpstr>PowerPoint Presentation</vt:lpstr>
      <vt:lpstr>Model Architecture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Sayan Majumder</cp:lastModifiedBy>
  <cp:revision>23</cp:revision>
  <dcterms:created xsi:type="dcterms:W3CDTF">2024-05-12T19:39:21Z</dcterms:created>
  <dcterms:modified xsi:type="dcterms:W3CDTF">2024-05-13T08:48:58Z</dcterms:modified>
</cp:coreProperties>
</file>